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0.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43.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1.xml" ContentType="application/vnd.openxmlformats-officedocument.presentationml.slideLayout+xml"/>
  <Override PartName="/ppt/slideLayouts/slideLayout42.xml" ContentType="application/vnd.openxmlformats-officedocument.presentationml.slideLayout+xml"/>
  <Override PartName="/ppt/slideLayouts/slideLayout49.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2" r:id="rId1"/>
  </p:sldMasterIdLst>
  <p:notesMasterIdLst>
    <p:notesMasterId r:id="rId30"/>
  </p:notesMasterIdLst>
  <p:handoutMasterIdLst>
    <p:handoutMasterId r:id="rId31"/>
  </p:handoutMasterIdLst>
  <p:sldIdLst>
    <p:sldId id="256" r:id="rId2"/>
    <p:sldId id="275" r:id="rId3"/>
    <p:sldId id="257" r:id="rId4"/>
    <p:sldId id="273" r:id="rId5"/>
    <p:sldId id="284" r:id="rId6"/>
    <p:sldId id="310" r:id="rId7"/>
    <p:sldId id="303" r:id="rId8"/>
    <p:sldId id="304" r:id="rId9"/>
    <p:sldId id="311" r:id="rId10"/>
    <p:sldId id="312" r:id="rId11"/>
    <p:sldId id="305" r:id="rId12"/>
    <p:sldId id="313" r:id="rId13"/>
    <p:sldId id="306" r:id="rId14"/>
    <p:sldId id="302" r:id="rId15"/>
    <p:sldId id="278" r:id="rId16"/>
    <p:sldId id="314" r:id="rId17"/>
    <p:sldId id="307" r:id="rId18"/>
    <p:sldId id="276" r:id="rId19"/>
    <p:sldId id="308" r:id="rId20"/>
    <p:sldId id="315" r:id="rId21"/>
    <p:sldId id="316" r:id="rId22"/>
    <p:sldId id="317" r:id="rId23"/>
    <p:sldId id="318" r:id="rId24"/>
    <p:sldId id="309" r:id="rId25"/>
    <p:sldId id="319" r:id="rId26"/>
    <p:sldId id="297" r:id="rId27"/>
    <p:sldId id="298" r:id="rId28"/>
    <p:sldId id="299" r:id="rId29"/>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9857A7-F430-4EE6-B994-F510B0AE8F4E}">
          <p14:sldIdLst>
            <p14:sldId id="256"/>
            <p14:sldId id="275"/>
            <p14:sldId id="257"/>
            <p14:sldId id="273"/>
            <p14:sldId id="284"/>
            <p14:sldId id="310"/>
            <p14:sldId id="303"/>
            <p14:sldId id="304"/>
            <p14:sldId id="311"/>
            <p14:sldId id="312"/>
            <p14:sldId id="305"/>
            <p14:sldId id="313"/>
            <p14:sldId id="306"/>
            <p14:sldId id="302"/>
            <p14:sldId id="278"/>
            <p14:sldId id="314"/>
            <p14:sldId id="307"/>
            <p14:sldId id="276"/>
            <p14:sldId id="308"/>
            <p14:sldId id="315"/>
            <p14:sldId id="316"/>
            <p14:sldId id="317"/>
            <p14:sldId id="318"/>
            <p14:sldId id="309"/>
            <p14:sldId id="319"/>
            <p14:sldId id="297"/>
            <p14:sldId id="298"/>
            <p14:sldId id="299"/>
          </p14:sldIdLst>
        </p14:section>
      </p14:sectionLst>
    </p:ext>
    <p:ext uri="{EFAFB233-063F-42B5-8137-9DF3F51BA10A}">
      <p15:sldGuideLst xmlns:p15="http://schemas.microsoft.com/office/powerpoint/2012/main">
        <p15:guide id="1" orient="horz" pos="2157" userDrawn="1">
          <p15:clr>
            <a:srgbClr val="A4A3A4"/>
          </p15:clr>
        </p15:guide>
        <p15:guide id="2" orient="horz" pos="4230" userDrawn="1">
          <p15:clr>
            <a:srgbClr val="A4A3A4"/>
          </p15:clr>
        </p15:guide>
        <p15:guide id="3" pos="4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ondi, Martina" initials="BM" lastIdx="6" clrIdx="0">
    <p:extLst>
      <p:ext uri="{19B8F6BF-5375-455C-9EA6-DF929625EA0E}">
        <p15:presenceInfo xmlns:p15="http://schemas.microsoft.com/office/powerpoint/2012/main" userId="S-1-5-21-1757981266-1078081533-725345543-9666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412878"/>
    <a:srgbClr val="D2C8E1"/>
    <a:srgbClr val="C84B32"/>
    <a:srgbClr val="4B9646"/>
    <a:srgbClr val="2F71AC"/>
    <a:srgbClr val="3273AF"/>
    <a:srgbClr val="DC7D28"/>
    <a:srgbClr val="C8194B"/>
    <a:srgbClr val="C873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347" autoAdjust="0"/>
    <p:restoredTop sz="94645" autoAdjust="0"/>
  </p:normalViewPr>
  <p:slideViewPr>
    <p:cSldViewPr snapToGrid="0" snapToObjects="1" showGuides="1">
      <p:cViewPr varScale="1">
        <p:scale>
          <a:sx n="70" d="100"/>
          <a:sy n="70" d="100"/>
        </p:scale>
        <p:origin x="96" y="240"/>
      </p:cViewPr>
      <p:guideLst>
        <p:guide orient="horz" pos="2157"/>
        <p:guide orient="horz" pos="4230"/>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34E9D24D-B06D-4C66-8952-2025AAF31BCA}" type="datetime1">
              <a:rPr lang="en-US" smtClean="0"/>
              <a:t>10/10/2023</a:t>
            </a:fld>
            <a:endParaRPr lang="en-US"/>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B49A45B3-7E42-4483-9796-5E41D8FFF6F6}" type="datetime1">
              <a:rPr lang="en-US" smtClean="0"/>
              <a:t>10/10/2023</a:t>
            </a:fld>
            <a:endParaRPr lang="en-US"/>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D3A5C70C-4F3D-A24C-BE6B-90E4410CB343}" type="slidenum">
              <a:rPr lang="en-US" smtClean="0"/>
              <a:t>‹#›</a:t>
            </a:fld>
            <a:endParaRPr lang="en-US"/>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p:nvPicPr>
        <p:blipFill rotWithShape="1">
          <a:blip r:embed="rId2"/>
          <a:srcRect l="15761" t="2174" r="8464"/>
          <a:stretch/>
        </p:blipFill>
        <p:spPr>
          <a:xfrm>
            <a:off x="4542586"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p:nvGrpSpPr>
        <p:grpSpPr>
          <a:xfrm>
            <a:off x="1" y="2"/>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p:nvGrpSpPr>
        <p:grpSpPr>
          <a:xfrm>
            <a:off x="470662"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Tree>
    <p:extLst>
      <p:ext uri="{BB962C8B-B14F-4D97-AF65-F5344CB8AC3E}">
        <p14:creationId xmlns:p14="http://schemas.microsoft.com/office/powerpoint/2010/main" val="2471055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0E9DA075-8247-007C-19CE-93BE049DC5A0}"/>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985921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67334ACA-F5DF-EAEE-5E39-B4FCFBDBD8C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3387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a:off x="110005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42566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40113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FC922C2E-16BD-3D36-9F4E-59EF28A7B3C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80287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AF529B22-3ED4-8AEE-405A-F4293218EDFC}"/>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142896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3B5BC155-9EE9-7942-813F-206F9306F99E}"/>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70555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73A703EE-9B2E-2498-622F-91E9B7657FEA}"/>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607714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80D227A2-C06A-094F-AC8E-655F11DA2D7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60911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48FFBC4F-67BC-AA44-BF22-45F1DEAE127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693005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2" name="Group 31">
            <a:extLst>
              <a:ext uri="{FF2B5EF4-FFF2-40B4-BE49-F238E27FC236}">
                <a16:creationId xmlns:a16="http://schemas.microsoft.com/office/drawing/2014/main" id="{4C0A4E46-5844-97F6-DF13-17C738C0FDFE}"/>
              </a:ext>
            </a:extLst>
          </p:cNvPr>
          <p:cNvGrpSpPr/>
          <p:nvPr/>
        </p:nvGrpSpPr>
        <p:grpSpPr>
          <a:xfrm>
            <a:off x="1" y="2"/>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1" y="492921"/>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249995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FA4DCF8-16C9-0DD3-303E-04B2D21C695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49142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38BF365-CA3F-6374-FCF9-16D9E69742A6}"/>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68784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tx2"/>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10" name="Freeform: Shape 9">
            <a:extLst>
              <a:ext uri="{FF2B5EF4-FFF2-40B4-BE49-F238E27FC236}">
                <a16:creationId xmlns:a16="http://schemas.microsoft.com/office/drawing/2014/main" id="{F90928F7-B208-1827-73B6-4FC307781D9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1" name="Graphic 6">
            <a:extLst>
              <a:ext uri="{FF2B5EF4-FFF2-40B4-BE49-F238E27FC236}">
                <a16:creationId xmlns:a16="http://schemas.microsoft.com/office/drawing/2014/main" id="{96CFEE17-94F7-370D-4782-1258B59296BF}"/>
              </a:ext>
            </a:extLst>
          </p:cNvPr>
          <p:cNvGrpSpPr/>
          <p:nvPr/>
        </p:nvGrpSpPr>
        <p:grpSpPr>
          <a:xfrm>
            <a:off x="550863" y="6145833"/>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264402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p:nvGrpSpPr>
        <p:grpSpPr>
          <a:xfrm>
            <a:off x="550863" y="6145833"/>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Freeform: Shape 8">
            <a:extLst>
              <a:ext uri="{FF2B5EF4-FFF2-40B4-BE49-F238E27FC236}">
                <a16:creationId xmlns:a16="http://schemas.microsoft.com/office/drawing/2014/main" id="{9CBFA119-1239-0C03-119B-DD6E424CD73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68476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67339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b="0">
                <a:solidFill>
                  <a:schemeClr val="tx1"/>
                </a:solidFill>
              </a:defRPr>
            </a:lvl1pPr>
            <a:lvl2pPr>
              <a:defRPr>
                <a:latin typeface="Source Sans Pro" panose="020B0503030403020204" pitchFamily="34" charset="0"/>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2068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CD2E5604-8281-2483-46AD-09C1CB0B5F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B962CAD3-72B1-CF97-881B-BAF5C009E7C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485396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3DCC302C-744C-5BC0-785F-88A116B0C0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FCE6D025-6A19-2DD6-3FC3-D61DA09AA99F}"/>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3365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BE281A9C-B3D8-11C4-030C-5ED53025719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18DC1E35-6EE7-C496-11E2-7BF99B3177F4}"/>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1003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C6594A7-2108-A4E4-4229-B338BBD58E5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FFEC2EF3-17D9-CE91-39B2-FAD75BB9196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p:nvSpPr>
        <p:spPr>
          <a:xfrm>
            <a:off x="550864"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p:nvSpPr>
        <p:spPr>
          <a:xfrm>
            <a:off x="433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p:nvSpPr>
        <p:spPr>
          <a:xfrm>
            <a:off x="814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2023 AQA and its licensors. All rights reserved. </a:t>
            </a:r>
            <a:endParaRPr lang="en-US"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90226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p:nvSpPr>
        <p:spPr>
          <a:xfrm>
            <a:off x="0" y="2"/>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2" name="Group 41">
            <a:extLst>
              <a:ext uri="{FF2B5EF4-FFF2-40B4-BE49-F238E27FC236}">
                <a16:creationId xmlns:a16="http://schemas.microsoft.com/office/drawing/2014/main" id="{E7E2F6A3-2BCA-074D-61D8-42748D5E4E1D}"/>
              </a:ext>
            </a:extLst>
          </p:cNvPr>
          <p:cNvGrpSpPr/>
          <p:nvPr/>
        </p:nvGrpSpPr>
        <p:grpSpPr>
          <a:xfrm>
            <a:off x="1" y="2"/>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1" y="0"/>
            <a:ext cx="7520779"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2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5" y="2026763"/>
            <a:ext cx="4120359"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4120360"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2" y="492921"/>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p:ph type="sldNum" sz="quarter" idx="13"/>
          </p:nvPr>
        </p:nvSpPr>
        <p:spPr/>
        <p:txBody>
          <a:bodyPr/>
          <a:lstStyle/>
          <a:p>
            <a:fld id="{9D4704D4-DAEA-4D4A-A9DC-4373E3AC7101}" type="slidenum">
              <a:rPr lang="en-GB" smtClean="0"/>
              <a:pPr/>
              <a:t>‹#›</a:t>
            </a:fld>
            <a:endParaRPr lang="en-GB" dirty="0"/>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247427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 name="Graphic 6">
            <a:extLst>
              <a:ext uri="{FF2B5EF4-FFF2-40B4-BE49-F238E27FC236}">
                <a16:creationId xmlns:a16="http://schemas.microsoft.com/office/drawing/2014/main" id="{2B478241-1279-2F42-25E0-A6BD6FC33141}"/>
              </a:ext>
            </a:extLst>
          </p:cNvPr>
          <p:cNvGrpSpPr/>
          <p:nvPr/>
        </p:nvGrpSpPr>
        <p:grpSpPr>
          <a:xfrm>
            <a:off x="550863" y="6145833"/>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9" name="Freeform: Shape 18">
            <a:extLst>
              <a:ext uri="{FF2B5EF4-FFF2-40B4-BE49-F238E27FC236}">
                <a16:creationId xmlns:a16="http://schemas.microsoft.com/office/drawing/2014/main" id="{8BDDC3BC-8559-4662-0236-0298C6716EA1}"/>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458020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aphic 6">
            <a:extLst>
              <a:ext uri="{FF2B5EF4-FFF2-40B4-BE49-F238E27FC236}">
                <a16:creationId xmlns:a16="http://schemas.microsoft.com/office/drawing/2014/main" id="{CABF7890-0E55-0115-15A5-CC012F7FF354}"/>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2" name="Freeform: Shape 11">
            <a:extLst>
              <a:ext uri="{FF2B5EF4-FFF2-40B4-BE49-F238E27FC236}">
                <a16:creationId xmlns:a16="http://schemas.microsoft.com/office/drawing/2014/main" id="{8844F958-EC74-D7FE-C251-8A895BF48E2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24510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3DA17C17-F486-BDC7-A9D2-B4C197593FCF}"/>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3" name="Freeform: Shape 12">
            <a:extLst>
              <a:ext uri="{FF2B5EF4-FFF2-40B4-BE49-F238E27FC236}">
                <a16:creationId xmlns:a16="http://schemas.microsoft.com/office/drawing/2014/main" id="{D6EC42BD-541E-E6A6-02D4-C4412077633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6382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A5DE97A7-A494-78C6-7B1B-02D6FC823DE0}"/>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4" name="Freeform: Shape 13">
            <a:extLst>
              <a:ext uri="{FF2B5EF4-FFF2-40B4-BE49-F238E27FC236}">
                <a16:creationId xmlns:a16="http://schemas.microsoft.com/office/drawing/2014/main" id="{D5243739-4034-2AE5-1B0C-AA945C4F4A2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8245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3" name="Graphic 6">
            <a:extLst>
              <a:ext uri="{FF2B5EF4-FFF2-40B4-BE49-F238E27FC236}">
                <a16:creationId xmlns:a16="http://schemas.microsoft.com/office/drawing/2014/main" id="{672BBF06-3874-F8EE-7407-4DA0A8BEB0B4}"/>
              </a:ext>
            </a:extLst>
          </p:cNvPr>
          <p:cNvGrpSpPr/>
          <p:nvPr/>
        </p:nvGrpSpPr>
        <p:grpSpPr>
          <a:xfrm>
            <a:off x="550863" y="6145833"/>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3EC630E0-5FA5-E59A-4C3A-9638C7F03FA4}"/>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6" name="Rectangle: Rounded Corners 5">
            <a:extLst>
              <a:ext uri="{FF2B5EF4-FFF2-40B4-BE49-F238E27FC236}">
                <a16:creationId xmlns:a16="http://schemas.microsoft.com/office/drawing/2014/main" id="{6EE01A0A-CB0D-AFAF-7484-46DF5471443C}"/>
              </a:ext>
            </a:extLst>
          </p:cNvPr>
          <p:cNvSpPr>
            <a:spLocks/>
          </p:cNvSpPr>
          <p:nvPr/>
        </p:nvSpPr>
        <p:spPr>
          <a:xfrm>
            <a:off x="550864"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p:nvSpPr>
        <p:spPr>
          <a:xfrm>
            <a:off x="433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p:nvSpPr>
        <p:spPr>
          <a:xfrm>
            <a:off x="814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15752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Rectangle 2">
            <a:extLst>
              <a:ext uri="{FF2B5EF4-FFF2-40B4-BE49-F238E27FC236}">
                <a16:creationId xmlns:a16="http://schemas.microsoft.com/office/drawing/2014/main" id="{6BAB73C3-AE19-9F3D-55D9-4795C6688320}"/>
              </a:ext>
            </a:extLst>
          </p:cNvPr>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5" y="549275"/>
            <a:ext cx="5260239"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5" y="1962869"/>
            <a:ext cx="5260239"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9" y="1962869"/>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1" name="Graphic 6">
            <a:extLst>
              <a:ext uri="{FF2B5EF4-FFF2-40B4-BE49-F238E27FC236}">
                <a16:creationId xmlns:a16="http://schemas.microsoft.com/office/drawing/2014/main" id="{051D97EB-9921-4B82-3EE3-55D679775059}"/>
              </a:ext>
            </a:extLst>
          </p:cNvPr>
          <p:cNvGrpSpPr/>
          <p:nvPr/>
        </p:nvGrpSpPr>
        <p:grpSpPr>
          <a:xfrm>
            <a:off x="550863" y="6145833"/>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20747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819A42FD-3B5F-4372-2B7F-D6C44720D2E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07A9C2CC-1727-A0F7-2EDC-2CE1E73EEFB6}"/>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6" name="Freeform: Shape 15">
            <a:extLst>
              <a:ext uri="{FF2B5EF4-FFF2-40B4-BE49-F238E27FC236}">
                <a16:creationId xmlns:a16="http://schemas.microsoft.com/office/drawing/2014/main" id="{2203D63C-1CA3-D24D-5E99-AD9E13E77C0D}"/>
              </a:ext>
            </a:extLst>
          </p:cNvPr>
          <p:cNvSpPr/>
          <p:nvPr/>
        </p:nvSpPr>
        <p:spPr>
          <a:xfrm>
            <a:off x="1013293" y="2"/>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1" y="549274"/>
            <a:ext cx="4999039"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1" y="2349500"/>
            <a:ext cx="4999039"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4" y="1003300"/>
            <a:ext cx="5635333" cy="4768850"/>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55900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D30D4F34-DBE7-E418-EE60-1A302E94AE1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6BF4CD64-6EF6-7CE9-AA1C-C1D7C31D88ED}"/>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DD84DE56-2AFF-5459-9CCD-A8DBC6FC80E3}"/>
              </a:ext>
            </a:extLst>
          </p:cNvPr>
          <p:cNvSpPr/>
          <p:nvPr/>
        </p:nvSpPr>
        <p:spPr>
          <a:xfrm flipV="1">
            <a:off x="2080093" y="2"/>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5"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4" y="549277"/>
            <a:ext cx="3352437" cy="5222875"/>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5" y="1952627"/>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08114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0AADCB14-A69A-1AA5-C00E-D1BE6249E00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E89BE542-76F5-3EEA-031E-BBC57CAD17E1}"/>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7"/>
            <a:ext cx="9728199" cy="2536825"/>
          </a:xfrm>
        </p:spPr>
        <p:txBody>
          <a:bodyPr>
            <a:noAutofit/>
          </a:bodyPr>
          <a:lstStyle>
            <a:lvl1pPr>
              <a:spcBef>
                <a:spcPts val="0"/>
              </a:spcBef>
              <a:spcAft>
                <a:spcPts val="1125"/>
              </a:spcAft>
              <a:defRPr sz="2700" b="0">
                <a:solidFill>
                  <a:schemeClr val="bg1"/>
                </a:solidFill>
                <a:latin typeface="+mn-lt"/>
              </a:defRPr>
            </a:lvl1pPr>
            <a:lvl2pPr>
              <a:spcBef>
                <a:spcPts val="0"/>
              </a:spcBef>
              <a:spcAft>
                <a:spcPts val="0"/>
              </a:spcAft>
              <a:defRPr sz="2100" b="1">
                <a:solidFill>
                  <a:schemeClr val="bg1"/>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3" y="1184789"/>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201" y="4269199"/>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158782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7" y="3400427"/>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2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4"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p:nvGrpSpPr>
        <p:grpSpPr>
          <a:xfrm>
            <a:off x="550863" y="6145833"/>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Freeform: Shape 1">
            <a:extLst>
              <a:ext uri="{FF2B5EF4-FFF2-40B4-BE49-F238E27FC236}">
                <a16:creationId xmlns:a16="http://schemas.microsoft.com/office/drawing/2014/main" id="{629AB1E2-D270-D556-FE5D-879C5837764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18259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reeform: Shape 13">
            <a:extLst>
              <a:ext uri="{FF2B5EF4-FFF2-40B4-BE49-F238E27FC236}">
                <a16:creationId xmlns:a16="http://schemas.microsoft.com/office/drawing/2014/main" id="{2C6C9B13-3EC8-7466-CEAD-F47EDFF25355}"/>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02657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10" name="Picture 9">
            <a:extLst>
              <a:ext uri="{FF2B5EF4-FFF2-40B4-BE49-F238E27FC236}">
                <a16:creationId xmlns:a16="http://schemas.microsoft.com/office/drawing/2014/main" id="{F48E8205-AC18-CC17-0F16-FA4DBF1CCD77}"/>
              </a:ext>
            </a:extLst>
          </p:cNvPr>
          <p:cNvPicPr>
            <a:picLocks noChangeAspect="1"/>
          </p:cNvPicPr>
          <p:nvPr/>
        </p:nvPicPr>
        <p:blipFill rotWithShape="1">
          <a:blip r:embed="rId2"/>
          <a:srcRect l="23232" r="23333" b="29833"/>
          <a:stretch/>
        </p:blipFill>
        <p:spPr>
          <a:xfrm>
            <a:off x="5207603"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1" name="Freeform: Shape 10">
            <a:extLst>
              <a:ext uri="{FF2B5EF4-FFF2-40B4-BE49-F238E27FC236}">
                <a16:creationId xmlns:a16="http://schemas.microsoft.com/office/drawing/2014/main" id="{01A2BB41-37DE-1AB3-7637-746BF2072B8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692449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p:nvPicPr>
        <p:blipFill rotWithShape="1">
          <a:blip r:embed="rId2"/>
          <a:srcRect l="104" r="1221" b="12914"/>
          <a:stretch/>
        </p:blipFill>
        <p:spPr>
          <a:xfrm>
            <a:off x="4502805" y="1132114"/>
            <a:ext cx="7689195"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Freeform: Shape 10">
            <a:extLst>
              <a:ext uri="{FF2B5EF4-FFF2-40B4-BE49-F238E27FC236}">
                <a16:creationId xmlns:a16="http://schemas.microsoft.com/office/drawing/2014/main" id="{9BB08096-B054-CAD1-643A-EF6D912A6687}"/>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492792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5" name="Freeform: Shape 14">
            <a:extLst>
              <a:ext uri="{FF2B5EF4-FFF2-40B4-BE49-F238E27FC236}">
                <a16:creationId xmlns:a16="http://schemas.microsoft.com/office/drawing/2014/main" id="{AB7262BA-B000-10B7-20AF-8D5F1CD3FD1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13610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9" y="2"/>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2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p:nvSpPr>
        <p:spPr>
          <a:xfrm>
            <a:off x="2" y="4483102"/>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4518025"/>
          </a:xfrm>
        </p:spPr>
        <p:txBody>
          <a:bodyPr>
            <a:noAutofit/>
          </a:bodyPr>
          <a:lstStyle>
            <a:lvl1pPr>
              <a:lnSpc>
                <a:spcPct val="95000"/>
              </a:lnSpc>
              <a:spcBef>
                <a:spcPts val="0"/>
              </a:spcBef>
              <a:spcAft>
                <a:spcPts val="0"/>
              </a:spcAft>
              <a:defRPr sz="4500">
                <a:solidFill>
                  <a:schemeClr val="tx2"/>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09159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reeform: Shape 5">
            <a:extLst>
              <a:ext uri="{FF2B5EF4-FFF2-40B4-BE49-F238E27FC236}">
                <a16:creationId xmlns:a16="http://schemas.microsoft.com/office/drawing/2014/main" id="{243B3493-27C7-3422-77F2-5C4796BE2CD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32749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2" name="Graphic 6">
            <a:extLst>
              <a:ext uri="{FF2B5EF4-FFF2-40B4-BE49-F238E27FC236}">
                <a16:creationId xmlns:a16="http://schemas.microsoft.com/office/drawing/2014/main" id="{74835650-CAA5-BA7F-29AB-6F6D9CABFE08}"/>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21210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1588D4DB-7A6E-494B-C0CC-9BEFA9F3594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6" name="Graphic 6">
            <a:extLst>
              <a:ext uri="{FF2B5EF4-FFF2-40B4-BE49-F238E27FC236}">
                <a16:creationId xmlns:a16="http://schemas.microsoft.com/office/drawing/2014/main" id="{908476C2-E95E-8EAE-EAC9-22F745154CEB}"/>
              </a:ext>
            </a:extLst>
          </p:cNvPr>
          <p:cNvGrpSpPr/>
          <p:nvPr/>
        </p:nvGrpSpPr>
        <p:grpSpPr>
          <a:xfrm>
            <a:off x="550863" y="6145833"/>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34" name="Group 33">
            <a:extLst>
              <a:ext uri="{FF2B5EF4-FFF2-40B4-BE49-F238E27FC236}">
                <a16:creationId xmlns:a16="http://schemas.microsoft.com/office/drawing/2014/main" id="{9B484FE3-371E-9401-5550-4B3B27D328BA}"/>
              </a:ext>
            </a:extLst>
          </p:cNvPr>
          <p:cNvGrpSpPr/>
          <p:nvPr/>
        </p:nvGrpSpPr>
        <p:grpSpPr>
          <a:xfrm>
            <a:off x="5208479" y="0"/>
            <a:ext cx="6978063"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5"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5" name="Group 4">
            <a:extLst>
              <a:ext uri="{FF2B5EF4-FFF2-40B4-BE49-F238E27FC236}">
                <a16:creationId xmlns:a16="http://schemas.microsoft.com/office/drawing/2014/main" id="{220E747E-062C-2F69-69F0-4FABA88E25B0}"/>
              </a:ext>
            </a:extLst>
          </p:cNvPr>
          <p:cNvGrpSpPr/>
          <p:nvPr/>
        </p:nvGrpSpPr>
        <p:grpSpPr>
          <a:xfrm>
            <a:off x="7808442"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54345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9"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7" cy="33877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p:nvGrpSpPr>
        <p:grpSpPr>
          <a:xfrm>
            <a:off x="550863" y="6145833"/>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4679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5"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8" y="1952627"/>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1687" y="2495551"/>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9" cy="3140868"/>
          </a:xfrm>
          <a:prstGeom prst="roundRect">
            <a:avLst>
              <a:gd name="adj" fmla="val 15296"/>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p:nvPicPr>
        <p:blipFill rotWithShape="1">
          <a:blip r:embed="rId3"/>
          <a:srcRect l="28845" t="3204" r="24815" b="-14"/>
          <a:stretch/>
        </p:blipFill>
        <p:spPr>
          <a:xfrm>
            <a:off x="7640240"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81" y="912814"/>
            <a:ext cx="3366977" cy="4745037"/>
          </a:xfrm>
          <a:prstGeom prst="roundRect">
            <a:avLst>
              <a:gd name="adj" fmla="val 5300"/>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p:nvGrpSpPr>
        <p:grpSpPr>
          <a:xfrm>
            <a:off x="550863" y="6145833"/>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5552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2"/>
            <a:ext cx="6894205" cy="2536825"/>
          </a:xfrm>
        </p:spPr>
        <p:txBody>
          <a:bodyPr>
            <a:noAutofit/>
          </a:bodyPr>
          <a:lstStyle>
            <a:lvl1pPr>
              <a:spcBef>
                <a:spcPts val="0"/>
              </a:spcBef>
              <a:spcAft>
                <a:spcPts val="1125"/>
              </a:spcAft>
              <a:defRPr sz="2700" b="0">
                <a:solidFill>
                  <a:schemeClr val="tx2"/>
                </a:solidFill>
                <a:latin typeface="+mn-lt"/>
              </a:defRPr>
            </a:lvl1pPr>
            <a:lvl2pPr>
              <a:spcBef>
                <a:spcPts val="0"/>
              </a:spcBef>
              <a:spcAft>
                <a:spcPts val="0"/>
              </a:spcAft>
              <a:defRPr sz="2100" b="1">
                <a:solidFill>
                  <a:schemeClr val="tx2"/>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p:nvGrpSpPr>
        <p:grpSpPr>
          <a:xfrm>
            <a:off x="550863" y="6145833"/>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262143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FC2B106-ED31-93ED-F33A-2196E06B1AE3}"/>
              </a:ext>
            </a:extLst>
          </p:cNvPr>
          <p:cNvGrpSpPr/>
          <p:nvPr/>
        </p:nvGrpSpPr>
        <p:grpSpPr>
          <a:xfrm flipH="1">
            <a:off x="1"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52911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90" y="2211356"/>
            <a:ext cx="6897687" cy="2762314"/>
          </a:xfrm>
        </p:spPr>
        <p:txBody>
          <a:bodyPr anchor="ctr">
            <a:normAutofit/>
          </a:bodyPr>
          <a:lstStyle>
            <a:lvl1pPr algn="ctr">
              <a:defRPr sz="12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p:nvGrpSpPr>
        <p:grpSpPr>
          <a:xfrm>
            <a:off x="550863" y="6145833"/>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82562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200"/>
            </a:lvl1pPr>
          </a:lstStyle>
          <a:p>
            <a:r>
              <a:rPr lang="en-US"/>
              <a:t>Click icon to add media</a:t>
            </a:r>
            <a:endParaRPr lang="en-GB"/>
          </a:p>
        </p:txBody>
      </p:sp>
    </p:spTree>
    <p:extLst>
      <p:ext uri="{BB962C8B-B14F-4D97-AF65-F5344CB8AC3E}">
        <p14:creationId xmlns:p14="http://schemas.microsoft.com/office/powerpoint/2010/main" val="356905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7EAAC9A7-7AF5-AD0B-75B0-7D107C59B63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E18A1BA9-E37F-3F8B-13E3-D6D275225292}"/>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4" y="1952627"/>
            <a:ext cx="11090275" cy="38195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145147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854D03D5-FA25-B997-8C2D-A06B36B98C2D}"/>
              </a:ext>
            </a:extLst>
          </p:cNvPr>
          <p:cNvGrpSpPr/>
          <p:nvPr/>
        </p:nvGrpSpPr>
        <p:grpSpPr>
          <a:xfrm>
            <a:off x="550863" y="6145833"/>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37152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2" name="Graphic 6">
            <a:extLst>
              <a:ext uri="{FF2B5EF4-FFF2-40B4-BE49-F238E27FC236}">
                <a16:creationId xmlns:a16="http://schemas.microsoft.com/office/drawing/2014/main" id="{E9BA9C0B-DCF7-70F5-6CDF-656A0152A85D}"/>
              </a:ext>
            </a:extLst>
          </p:cNvPr>
          <p:cNvGrpSpPr/>
          <p:nvPr/>
        </p:nvGrpSpPr>
        <p:grpSpPr>
          <a:xfrm>
            <a:off x="550863" y="6145833"/>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203908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56BCD42B-BD41-BB57-7BA6-38B55CB875E9}"/>
              </a:ext>
            </a:extLst>
          </p:cNvPr>
          <p:cNvGrpSpPr/>
          <p:nvPr/>
        </p:nvGrpSpPr>
        <p:grpSpPr>
          <a:xfrm>
            <a:off x="550863" y="6145833"/>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96329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1" name="Graphic 6">
            <a:extLst>
              <a:ext uri="{FF2B5EF4-FFF2-40B4-BE49-F238E27FC236}">
                <a16:creationId xmlns:a16="http://schemas.microsoft.com/office/drawing/2014/main" id="{CF2C6A44-9BC3-E5CF-BE4E-6025F3B51744}"/>
              </a:ext>
            </a:extLst>
          </p:cNvPr>
          <p:cNvGrpSpPr/>
          <p:nvPr/>
        </p:nvGrpSpPr>
        <p:grpSpPr>
          <a:xfrm>
            <a:off x="550863" y="6145833"/>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01627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 name="Group 4">
            <a:extLst>
              <a:ext uri="{FF2B5EF4-FFF2-40B4-BE49-F238E27FC236}">
                <a16:creationId xmlns:a16="http://schemas.microsoft.com/office/drawing/2014/main" id="{504B1865-823D-543B-8D84-BAC642550E23}"/>
              </a:ext>
            </a:extLst>
          </p:cNvPr>
          <p:cNvGrpSpPr/>
          <p:nvPr/>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12" name="TextBox 11">
            <a:extLst>
              <a:ext uri="{FF2B5EF4-FFF2-40B4-BE49-F238E27FC236}">
                <a16:creationId xmlns:a16="http://schemas.microsoft.com/office/drawing/2014/main" id="{A235251E-55F9-ABB8-6FCA-1D01A34DE9E6}"/>
              </a:ext>
            </a:extLst>
          </p:cNvPr>
          <p:cNvSpPr txBox="1"/>
          <p:nvPr/>
        </p:nvSpPr>
        <p:spPr>
          <a:xfrm>
            <a:off x="2971800" y="2674950"/>
            <a:ext cx="6248400" cy="1131079"/>
          </a:xfrm>
          <a:prstGeom prst="rect">
            <a:avLst/>
          </a:prstGeom>
          <a:noFill/>
        </p:spPr>
        <p:txBody>
          <a:bodyPr wrap="square" lIns="0" tIns="0" rIns="0" bIns="0" rtlCol="0">
            <a:spAutoFit/>
          </a:bodyPr>
          <a:lstStyle/>
          <a:p>
            <a:pPr algn="ctr"/>
            <a:r>
              <a:rPr lang="en-GB" sz="735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96506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F79E9468-B625-F928-43C0-2811C8054F73}"/>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360671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AB5CF3AB-E5D3-197E-7AEB-C92DBFE8AF5C}"/>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86001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786C365C-AF90-031A-01B2-ED031477CA2C}"/>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754763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BAEDF9A0-CFE2-CABD-D62E-4FED2504A827}"/>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92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4"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4" y="1962869"/>
            <a:ext cx="11090275" cy="3809283"/>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6"/>
            <a:ext cx="7243376" cy="365125"/>
          </a:xfrm>
          <a:prstGeom prst="rect">
            <a:avLst/>
          </a:prstGeom>
        </p:spPr>
        <p:txBody>
          <a:bodyPr vert="horz" lIns="0" tIns="0" rIns="0" bIns="0" rtlCol="0" anchor="b"/>
          <a:lstStyle>
            <a:lvl1pPr algn="l">
              <a:defRPr sz="750">
                <a:solidFill>
                  <a:schemeClr val="tx2"/>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6"/>
            <a:ext cx="856875" cy="365125"/>
          </a:xfrm>
          <a:prstGeom prst="rect">
            <a:avLst/>
          </a:prstGeom>
        </p:spPr>
        <p:txBody>
          <a:bodyPr vert="horz" lIns="0" tIns="0" rIns="0" bIns="0" rtlCol="0" anchor="b"/>
          <a:lstStyle>
            <a:lvl1pPr algn="r">
              <a:defRPr sz="750">
                <a:solidFill>
                  <a:schemeClr val="tx2"/>
                </a:solidFill>
              </a:defRPr>
            </a:lvl1pPr>
          </a:lstStyle>
          <a:p>
            <a:fld id="{9D4704D4-DAEA-4D4A-A9DC-4373E3AC7101}" type="slidenum">
              <a:rPr lang="en-GB" smtClean="0"/>
              <a:pPr/>
              <a:t>‹#›</a:t>
            </a:fld>
            <a:endParaRPr lang="en-GB" dirty="0"/>
          </a:p>
        </p:txBody>
      </p:sp>
      <p:sp>
        <p:nvSpPr>
          <p:cNvPr id="44" name="Freeform: Shape 43">
            <a:extLst>
              <a:ext uri="{FF2B5EF4-FFF2-40B4-BE49-F238E27FC236}">
                <a16:creationId xmlns:a16="http://schemas.microsoft.com/office/drawing/2014/main" id="{1765FA79-FB6D-08F9-0986-9112710905C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8" name="Graphic 6">
            <a:extLst>
              <a:ext uri="{FF2B5EF4-FFF2-40B4-BE49-F238E27FC236}">
                <a16:creationId xmlns:a16="http://schemas.microsoft.com/office/drawing/2014/main" id="{0700CE48-E1E7-5CF9-BA31-5A3DF3CD0F07}"/>
              </a:ext>
            </a:extLst>
          </p:cNvPr>
          <p:cNvGrpSpPr/>
          <p:nvPr/>
        </p:nvGrpSpPr>
        <p:grpSpPr>
          <a:xfrm>
            <a:off x="550863" y="6145833"/>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38185231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39"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100000"/>
        </a:lnSpc>
        <a:spcBef>
          <a:spcPct val="0"/>
        </a:spcBef>
        <a:buNone/>
        <a:defRPr sz="2700" kern="1200">
          <a:solidFill>
            <a:schemeClr val="tx2"/>
          </a:solidFill>
          <a:latin typeface="+mj-lt"/>
          <a:ea typeface="+mj-ea"/>
          <a:cs typeface="+mj-cs"/>
        </a:defRPr>
      </a:lvl1pPr>
    </p:titleStyle>
    <p:body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6" userDrawn="1">
          <p15:clr>
            <a:srgbClr val="F26B43"/>
          </p15:clr>
        </p15:guide>
        <p15:guide id="2" pos="463" userDrawn="1">
          <p15:clr>
            <a:srgbClr val="F26B43"/>
          </p15:clr>
        </p15:guide>
        <p15:guide id="3" pos="9777"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3.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Spotlight on GCSE English Language</a:t>
            </a:r>
            <a:br>
              <a:rPr lang="en-GB" dirty="0"/>
            </a:br>
            <a:r>
              <a:rPr lang="en-GB" dirty="0"/>
              <a:t>Paper 1, Question 5</a:t>
            </a:r>
          </a:p>
        </p:txBody>
      </p:sp>
      <p:sp>
        <p:nvSpPr>
          <p:cNvPr id="4" name="Text Placeholder 3">
            <a:extLst>
              <a:ext uri="{FF2B5EF4-FFF2-40B4-BE49-F238E27FC236}">
                <a16:creationId xmlns:a16="http://schemas.microsoft.com/office/drawing/2014/main" id="{00443038-5FFF-4D6F-BCF9-D79A9DA77FF8}"/>
              </a:ext>
            </a:extLst>
          </p:cNvPr>
          <p:cNvSpPr>
            <a:spLocks noGrp="1"/>
          </p:cNvSpPr>
          <p:nvPr>
            <p:ph type="body" idx="1"/>
          </p:nvPr>
        </p:nvSpPr>
        <p:spPr/>
        <p:txBody>
          <a:bodyPr/>
          <a:lstStyle/>
          <a:p>
            <a:r>
              <a:rPr lang="en-GB" dirty="0"/>
              <a:t>Created in conjunction with Jonny Kay</a:t>
            </a:r>
          </a:p>
          <a:p>
            <a:endParaRPr lang="en-GB" dirty="0"/>
          </a:p>
        </p:txBody>
      </p:sp>
      <p:sp>
        <p:nvSpPr>
          <p:cNvPr id="3" name="Title 1">
            <a:extLst>
              <a:ext uri="{FF2B5EF4-FFF2-40B4-BE49-F238E27FC236}">
                <a16:creationId xmlns:a16="http://schemas.microsoft.com/office/drawing/2014/main" id="{41A0E4A2-2736-430E-844D-0E92CE1C3022}"/>
              </a:ext>
            </a:extLst>
          </p:cNvPr>
          <p:cNvSpPr txBox="1">
            <a:spLocks/>
          </p:cNvSpPr>
          <p:nvPr/>
        </p:nvSpPr>
        <p:spPr>
          <a:xfrm>
            <a:off x="2063999" y="2786484"/>
            <a:ext cx="5248241" cy="968675"/>
          </a:xfrm>
          <a:prstGeom prst="rect">
            <a:avLst/>
          </a:prstGeom>
        </p:spPr>
        <p:txBody>
          <a:bodyPr vert="horz" lIns="0" tIns="0" rIns="0" bIns="0" rtlCol="0" anchor="t" anchorCtr="0">
            <a:noAutofit/>
          </a:bodyPr>
          <a:lstStyle>
            <a:lvl1pPr algn="l" defTabSz="457200" rtl="0" eaLnBrk="1" latinLnBrk="0" hangingPunct="1">
              <a:lnSpc>
                <a:spcPts val="3800"/>
              </a:lnSpc>
              <a:spcBef>
                <a:spcPct val="0"/>
              </a:spcBef>
              <a:buNone/>
              <a:defRPr sz="3600" b="0" i="0" kern="1200" baseline="0">
                <a:solidFill>
                  <a:schemeClr val="tx2"/>
                </a:solidFill>
                <a:latin typeface="AQA Chevin Pro Light"/>
                <a:ea typeface="+mj-ea"/>
                <a:cs typeface="AQA Chevin Pro Light"/>
              </a:defRPr>
            </a:lvl1pPr>
          </a:lstStyle>
          <a:p>
            <a:endParaRPr lang="en-GB" sz="2400" dirty="0"/>
          </a:p>
        </p:txBody>
      </p:sp>
    </p:spTree>
    <p:extLst>
      <p:ext uri="{BB962C8B-B14F-4D97-AF65-F5344CB8AC3E}">
        <p14:creationId xmlns:p14="http://schemas.microsoft.com/office/powerpoint/2010/main" val="315233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indent="-285750">
              <a:lnSpc>
                <a:spcPct val="200000"/>
              </a:lnSpc>
              <a:buFont typeface="Arial" panose="020B0604020202020204" pitchFamily="34" charset="0"/>
              <a:buChar char="•"/>
            </a:pPr>
            <a:r>
              <a:rPr lang="en-GB" dirty="0"/>
              <a:t>Planning is a key part of your Question 5 response, but how can you plan?</a:t>
            </a:r>
          </a:p>
          <a:p>
            <a:pPr marL="285750" indent="-285750">
              <a:lnSpc>
                <a:spcPct val="200000"/>
              </a:lnSpc>
              <a:buFont typeface="Arial" panose="020B0604020202020204" pitchFamily="34" charset="0"/>
              <a:buChar char="•"/>
            </a:pPr>
            <a:r>
              <a:rPr lang="en-GB" dirty="0"/>
              <a:t>Let’s look at a strategy for planning effectively.</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211835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02954A-5B4D-4D2C-AC35-80952DE4E774}"/>
              </a:ext>
            </a:extLst>
          </p:cNvPr>
          <p:cNvSpPr>
            <a:spLocks noGrp="1"/>
          </p:cNvSpPr>
          <p:nvPr>
            <p:ph idx="1"/>
          </p:nvPr>
        </p:nvSpPr>
        <p:spPr/>
        <p:txBody>
          <a:bodyPr/>
          <a:lstStyle/>
          <a:p>
            <a:pPr marL="285750" indent="-285750" fontAlgn="base">
              <a:lnSpc>
                <a:spcPct val="200000"/>
              </a:lnSpc>
              <a:buFont typeface="Arial" panose="020B0604020202020204" pitchFamily="34" charset="0"/>
              <a:buChar char="•"/>
            </a:pPr>
            <a:r>
              <a:rPr lang="en-GB" dirty="0"/>
              <a:t>Zooming in: you’re looking at the image through a camera lens.</a:t>
            </a:r>
          </a:p>
          <a:p>
            <a:pPr marL="285750" indent="-285750" fontAlgn="base">
              <a:lnSpc>
                <a:spcPct val="200000"/>
              </a:lnSpc>
              <a:buFont typeface="Arial" panose="020B0604020202020204" pitchFamily="34" charset="0"/>
              <a:buChar char="•"/>
            </a:pPr>
            <a:r>
              <a:rPr lang="en-GB" dirty="0"/>
              <a:t>To do this, choose three key areas in an image that you’d like to ‘zoom in on’.</a:t>
            </a:r>
          </a:p>
          <a:p>
            <a:pPr marL="285750" indent="-285750" fontAlgn="base">
              <a:lnSpc>
                <a:spcPct val="100000"/>
              </a:lnSpc>
              <a:buFont typeface="Arial" panose="020B0604020202020204" pitchFamily="34" charset="0"/>
              <a:buChar char="•"/>
            </a:pPr>
            <a:r>
              <a:rPr lang="en-GB" dirty="0"/>
              <a:t>This should be three key areas that you find most interesting, and will go into significant detail in describing (with each one given a full paragraph to describe). </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 for a descriptive task: zooming in</a:t>
            </a:r>
          </a:p>
        </p:txBody>
      </p:sp>
    </p:spTree>
    <p:extLst>
      <p:ext uri="{BB962C8B-B14F-4D97-AF65-F5344CB8AC3E}">
        <p14:creationId xmlns:p14="http://schemas.microsoft.com/office/powerpoint/2010/main" val="147399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02954A-5B4D-4D2C-AC35-80952DE4E774}"/>
              </a:ext>
            </a:extLst>
          </p:cNvPr>
          <p:cNvSpPr>
            <a:spLocks noGrp="1"/>
          </p:cNvSpPr>
          <p:nvPr>
            <p:ph idx="1"/>
          </p:nvPr>
        </p:nvSpPr>
        <p:spPr/>
        <p:txBody>
          <a:bodyPr/>
          <a:lstStyle/>
          <a:p>
            <a:pPr marL="285750" indent="-285750" fontAlgn="base">
              <a:lnSpc>
                <a:spcPct val="120000"/>
              </a:lnSpc>
              <a:buFont typeface="Arial" panose="020B0604020202020204" pitchFamily="34" charset="0"/>
              <a:buChar char="•"/>
            </a:pPr>
            <a:r>
              <a:rPr lang="en-GB" dirty="0"/>
              <a:t>The key area can be a person, object/thing, animal, building etc.</a:t>
            </a:r>
          </a:p>
          <a:p>
            <a:pPr marL="285750" indent="-285750" fontAlgn="base">
              <a:lnSpc>
                <a:spcPct val="120000"/>
              </a:lnSpc>
              <a:buFont typeface="Arial" panose="020B0604020202020204" pitchFamily="34" charset="0"/>
              <a:buChar char="•"/>
            </a:pPr>
            <a:r>
              <a:rPr lang="en-GB" dirty="0"/>
              <a:t>List adjectives, adverbs and key words to describe.</a:t>
            </a:r>
          </a:p>
          <a:p>
            <a:pPr marL="285750" indent="-285750" fontAlgn="base">
              <a:lnSpc>
                <a:spcPct val="120000"/>
              </a:lnSpc>
              <a:buFont typeface="Arial" panose="020B0604020202020204" pitchFamily="34" charset="0"/>
              <a:buChar char="•"/>
            </a:pPr>
            <a:r>
              <a:rPr lang="en-GB" dirty="0"/>
              <a:t>Add language features that you will include in your story.</a:t>
            </a:r>
          </a:p>
          <a:p>
            <a:pPr marL="285750" indent="-285750" fontAlgn="base">
              <a:lnSpc>
                <a:spcPct val="120000"/>
              </a:lnSpc>
              <a:buFont typeface="Arial" panose="020B0604020202020204" pitchFamily="34" charset="0"/>
              <a:buChar char="•"/>
            </a:pPr>
            <a:r>
              <a:rPr lang="en-GB" dirty="0"/>
              <a:t>Give </a:t>
            </a:r>
            <a:r>
              <a:rPr lang="en-GB" b="1" dirty="0"/>
              <a:t>brief </a:t>
            </a:r>
            <a:r>
              <a:rPr lang="en-GB" dirty="0"/>
              <a:t>details about the senses in this area: what does it look like? What would it feel like? What can you hear/what sounds are being made?</a:t>
            </a:r>
          </a:p>
          <a:p>
            <a:pPr marL="285750" indent="-285750" fontAlgn="base">
              <a:lnSpc>
                <a:spcPct val="120000"/>
              </a:lnSpc>
              <a:buFont typeface="Arial" panose="020B0604020202020204" pitchFamily="34" charset="0"/>
              <a:buChar char="•"/>
            </a:pPr>
            <a:r>
              <a:rPr lang="en-GB" dirty="0"/>
              <a:t>Also, do the same for the main focus of the picture.</a:t>
            </a:r>
          </a:p>
          <a:p>
            <a:pPr marL="0" indent="0" fontAlgn="base">
              <a:lnSpc>
                <a:spcPct val="120000"/>
              </a:lnSpc>
            </a:pPr>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 for a descriptive task: zooming in</a:t>
            </a:r>
          </a:p>
        </p:txBody>
      </p:sp>
      <p:sp>
        <p:nvSpPr>
          <p:cNvPr id="7" name="Content Placeholder 2">
            <a:extLst>
              <a:ext uri="{FF2B5EF4-FFF2-40B4-BE49-F238E27FC236}">
                <a16:creationId xmlns:a16="http://schemas.microsoft.com/office/drawing/2014/main" id="{38508473-8041-4423-B0B0-99C5766C7083}"/>
              </a:ext>
            </a:extLst>
          </p:cNvPr>
          <p:cNvSpPr txBox="1">
            <a:spLocks/>
          </p:cNvSpPr>
          <p:nvPr/>
        </p:nvSpPr>
        <p:spPr>
          <a:xfrm>
            <a:off x="8244011" y="4992509"/>
            <a:ext cx="2968690" cy="1177627"/>
          </a:xfrm>
          <a:prstGeom prst="rect">
            <a:avLst/>
          </a:prstGeom>
          <a:solidFill>
            <a:srgbClr val="D2C8E1"/>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en-GB" sz="2400" dirty="0"/>
              <a:t>Let’s look at an example</a:t>
            </a:r>
          </a:p>
        </p:txBody>
      </p:sp>
    </p:spTree>
    <p:extLst>
      <p:ext uri="{BB962C8B-B14F-4D97-AF65-F5344CB8AC3E}">
        <p14:creationId xmlns:p14="http://schemas.microsoft.com/office/powerpoint/2010/main" val="869595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377174BF-A78A-4CAF-A849-76A5DBE8D1FA}"/>
              </a:ext>
            </a:extLst>
          </p:cNvPr>
          <p:cNvSpPr>
            <a:spLocks noGrp="1"/>
          </p:cNvSpPr>
          <p:nvPr>
            <p:ph idx="1"/>
          </p:nvPr>
        </p:nvSpPr>
        <p:spPr>
          <a:solidFill>
            <a:srgbClr val="C8C8C8"/>
          </a:solidFill>
          <a:ln>
            <a:solidFill>
              <a:schemeClr val="tx1"/>
            </a:solidFill>
          </a:ln>
        </p:spPr>
        <p:txBody>
          <a:bodyPr>
            <a:noAutofit/>
          </a:bodyPr>
          <a:lstStyle/>
          <a:p>
            <a:pPr marL="0" indent="0" fontAlgn="base">
              <a:lnSpc>
                <a:spcPct val="100000"/>
              </a:lnSpc>
            </a:pPr>
            <a:r>
              <a:rPr lang="en-GB" sz="1600" dirty="0"/>
              <a:t>Set at the beach/seaside – hustle and bustle, holidaymakers everywhere, the clouds frowned at the masses, like a train station at midday, smiling blue skies</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Zooming in</a:t>
            </a:r>
          </a:p>
        </p:txBody>
      </p:sp>
      <p:pic>
        <p:nvPicPr>
          <p:cNvPr id="8" name="Picture 7">
            <a:extLst>
              <a:ext uri="{FF2B5EF4-FFF2-40B4-BE49-F238E27FC236}">
                <a16:creationId xmlns:a16="http://schemas.microsoft.com/office/drawing/2014/main" id="{8E1108B5-C0DE-4267-AEA9-B177BA243038}"/>
              </a:ext>
            </a:extLst>
          </p:cNvPr>
          <p:cNvPicPr>
            <a:picLocks noChangeAspect="1"/>
          </p:cNvPicPr>
          <p:nvPr/>
        </p:nvPicPr>
        <p:blipFill rotWithShape="1">
          <a:blip r:embed="rId2"/>
          <a:srcRect t="15211" b="18393"/>
          <a:stretch/>
        </p:blipFill>
        <p:spPr>
          <a:xfrm>
            <a:off x="3201880" y="2816909"/>
            <a:ext cx="5081444" cy="3036046"/>
          </a:xfrm>
          <a:prstGeom prst="rect">
            <a:avLst/>
          </a:prstGeom>
        </p:spPr>
      </p:pic>
      <p:sp>
        <p:nvSpPr>
          <p:cNvPr id="10" name="Content Placeholder 2">
            <a:extLst>
              <a:ext uri="{FF2B5EF4-FFF2-40B4-BE49-F238E27FC236}">
                <a16:creationId xmlns:a16="http://schemas.microsoft.com/office/drawing/2014/main" id="{1A7007D4-4364-4C5B-84E5-E9BABAFD1658}"/>
              </a:ext>
            </a:extLst>
          </p:cNvPr>
          <p:cNvSpPr txBox="1">
            <a:spLocks/>
          </p:cNvSpPr>
          <p:nvPr/>
        </p:nvSpPr>
        <p:spPr>
          <a:xfrm>
            <a:off x="10156068" y="494768"/>
            <a:ext cx="1485071" cy="1237710"/>
          </a:xfrm>
          <a:prstGeom prst="rect">
            <a:avLst/>
          </a:prstGeom>
          <a:solidFill>
            <a:srgbClr val="D2C8E1"/>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1800" b="1" dirty="0"/>
              <a:t>Senses</a:t>
            </a:r>
          </a:p>
          <a:p>
            <a:pPr marL="0" indent="0" fontAlgn="base">
              <a:lnSpc>
                <a:spcPct val="100000"/>
              </a:lnSpc>
              <a:buNone/>
            </a:pPr>
            <a:r>
              <a:rPr lang="en-GB" sz="1800" b="1" dirty="0"/>
              <a:t>Adjectives</a:t>
            </a:r>
          </a:p>
          <a:p>
            <a:pPr marL="0" indent="0" fontAlgn="base">
              <a:lnSpc>
                <a:spcPct val="100000"/>
              </a:lnSpc>
              <a:buNone/>
            </a:pPr>
            <a:r>
              <a:rPr lang="en-GB" sz="1800" b="1" dirty="0"/>
              <a:t>Main focus</a:t>
            </a:r>
          </a:p>
        </p:txBody>
      </p:sp>
      <p:sp>
        <p:nvSpPr>
          <p:cNvPr id="11" name="Content Placeholder 2">
            <a:extLst>
              <a:ext uri="{FF2B5EF4-FFF2-40B4-BE49-F238E27FC236}">
                <a16:creationId xmlns:a16="http://schemas.microsoft.com/office/drawing/2014/main" id="{6A99BDD6-690F-4338-97F4-A62354A2065C}"/>
              </a:ext>
            </a:extLst>
          </p:cNvPr>
          <p:cNvSpPr txBox="1">
            <a:spLocks/>
          </p:cNvSpPr>
          <p:nvPr/>
        </p:nvSpPr>
        <p:spPr>
          <a:xfrm>
            <a:off x="1576608" y="3242256"/>
            <a:ext cx="1423959" cy="3034258"/>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1600" b="1" dirty="0"/>
              <a:t>The woman in the red top</a:t>
            </a:r>
            <a:r>
              <a:rPr lang="en-GB" sz="1600" dirty="0"/>
              <a:t> – alone, waiting for friends, a bright red t-shirt, bare feet, carrying her belongings, like a nomad in a desert</a:t>
            </a:r>
          </a:p>
        </p:txBody>
      </p:sp>
      <p:sp>
        <p:nvSpPr>
          <p:cNvPr id="12" name="Rectangle 11">
            <a:extLst>
              <a:ext uri="{FF2B5EF4-FFF2-40B4-BE49-F238E27FC236}">
                <a16:creationId xmlns:a16="http://schemas.microsoft.com/office/drawing/2014/main" id="{8624512D-9E3B-4CCC-BCD0-588661DDA49F}"/>
              </a:ext>
            </a:extLst>
          </p:cNvPr>
          <p:cNvSpPr/>
          <p:nvPr/>
        </p:nvSpPr>
        <p:spPr>
          <a:xfrm>
            <a:off x="4576431" y="4145873"/>
            <a:ext cx="790172" cy="104982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3E83C541-0DC0-4A05-AA81-8E7CA0D12995}"/>
              </a:ext>
            </a:extLst>
          </p:cNvPr>
          <p:cNvCxnSpPr>
            <a:cxnSpLocks/>
            <a:stCxn id="11" idx="3"/>
            <a:endCxn id="12" idx="1"/>
          </p:cNvCxnSpPr>
          <p:nvPr/>
        </p:nvCxnSpPr>
        <p:spPr>
          <a:xfrm flipV="1">
            <a:off x="3000567" y="4670785"/>
            <a:ext cx="1575865" cy="8860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F8167DB7-9B7E-417B-8EA6-0225987AFF3C}"/>
              </a:ext>
            </a:extLst>
          </p:cNvPr>
          <p:cNvCxnSpPr>
            <a:cxnSpLocks/>
            <a:stCxn id="17" idx="2"/>
            <a:endCxn id="8" idx="0"/>
          </p:cNvCxnSpPr>
          <p:nvPr/>
        </p:nvCxnSpPr>
        <p:spPr>
          <a:xfrm>
            <a:off x="5710100" y="2300843"/>
            <a:ext cx="32502" cy="51606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D82971B-0DC1-46E3-98F5-791685E53FB8}"/>
              </a:ext>
            </a:extLst>
          </p:cNvPr>
          <p:cNvSpPr/>
          <p:nvPr/>
        </p:nvSpPr>
        <p:spPr>
          <a:xfrm>
            <a:off x="6825399" y="4715086"/>
            <a:ext cx="1255594" cy="87345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ontent Placeholder 2">
            <a:extLst>
              <a:ext uri="{FF2B5EF4-FFF2-40B4-BE49-F238E27FC236}">
                <a16:creationId xmlns:a16="http://schemas.microsoft.com/office/drawing/2014/main" id="{45DFAD59-D060-498D-9181-071FAE392BFA}"/>
              </a:ext>
            </a:extLst>
          </p:cNvPr>
          <p:cNvSpPr txBox="1">
            <a:spLocks/>
          </p:cNvSpPr>
          <p:nvPr/>
        </p:nvSpPr>
        <p:spPr>
          <a:xfrm>
            <a:off x="8542010" y="2969443"/>
            <a:ext cx="2558544" cy="2416090"/>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GB" sz="1600" b="1" dirty="0"/>
              <a:t>The sea</a:t>
            </a:r>
            <a:r>
              <a:rPr lang="en-GB" sz="1600" dirty="0"/>
              <a:t> – full of people, freezing cold, brown and grey, middle of the day, filled with sandcastles, children running in and out, slow beating currents, low frothing tides, like a fizzing surprise</a:t>
            </a:r>
          </a:p>
        </p:txBody>
      </p:sp>
      <p:cxnSp>
        <p:nvCxnSpPr>
          <p:cNvPr id="23" name="Straight Arrow Connector 22">
            <a:extLst>
              <a:ext uri="{FF2B5EF4-FFF2-40B4-BE49-F238E27FC236}">
                <a16:creationId xmlns:a16="http://schemas.microsoft.com/office/drawing/2014/main" id="{D99F2191-2970-46B3-AF86-337E23D16000}"/>
              </a:ext>
            </a:extLst>
          </p:cNvPr>
          <p:cNvCxnSpPr>
            <a:cxnSpLocks/>
            <a:stCxn id="21" idx="1"/>
            <a:endCxn id="20" idx="0"/>
          </p:cNvCxnSpPr>
          <p:nvPr/>
        </p:nvCxnSpPr>
        <p:spPr>
          <a:xfrm flipH="1">
            <a:off x="7453196" y="4177488"/>
            <a:ext cx="1088814" cy="53759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A5076F3B-D97E-4539-B7A4-4020DF6B1FC4}"/>
              </a:ext>
            </a:extLst>
          </p:cNvPr>
          <p:cNvSpPr txBox="1"/>
          <p:nvPr/>
        </p:nvSpPr>
        <p:spPr>
          <a:xfrm>
            <a:off x="3201881" y="6064804"/>
            <a:ext cx="1692353" cy="123111"/>
          </a:xfrm>
          <a:prstGeom prst="rect">
            <a:avLst/>
          </a:prstGeom>
          <a:noFill/>
        </p:spPr>
        <p:txBody>
          <a:bodyPr wrap="square" lIns="0" tIns="0" rIns="0" bIns="0" rtlCol="0">
            <a:spAutoFit/>
          </a:bodyPr>
          <a:lstStyle/>
          <a:p>
            <a:r>
              <a:rPr lang="en-GB" sz="800" dirty="0"/>
              <a:t>© South West News Service Ltd</a:t>
            </a:r>
            <a:endParaRPr lang="en-GB" sz="800" dirty="0">
              <a:highlight>
                <a:srgbClr val="FFFF00"/>
              </a:highlight>
            </a:endParaRPr>
          </a:p>
        </p:txBody>
      </p:sp>
    </p:spTree>
    <p:extLst>
      <p:ext uri="{BB962C8B-B14F-4D97-AF65-F5344CB8AC3E}">
        <p14:creationId xmlns:p14="http://schemas.microsoft.com/office/powerpoint/2010/main" val="199893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bg/>
                                          </p:spTgt>
                                        </p:tgtEl>
                                        <p:attrNameLst>
                                          <p:attrName>style.visibility</p:attrName>
                                        </p:attrNameLst>
                                      </p:cBhvr>
                                      <p:to>
                                        <p:strVal val="visible"/>
                                      </p:to>
                                    </p:set>
                                    <p:anim calcmode="lin" valueType="num">
                                      <p:cBhvr additive="base">
                                        <p:cTn id="1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 calcmode="lin" valueType="num">
                                      <p:cBhvr additive="base">
                                        <p:cTn id="2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animBg="1"/>
      <p:bldP spid="11" grpId="0" animBg="1"/>
      <p:bldP spid="12"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Zooming in</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grpSp>
        <p:nvGrpSpPr>
          <p:cNvPr id="12" name="Group 11">
            <a:extLst>
              <a:ext uri="{FF2B5EF4-FFF2-40B4-BE49-F238E27FC236}">
                <a16:creationId xmlns:a16="http://schemas.microsoft.com/office/drawing/2014/main" id="{06418AE0-F24D-413D-99B7-E940ABE4E931}"/>
              </a:ext>
            </a:extLst>
          </p:cNvPr>
          <p:cNvGrpSpPr/>
          <p:nvPr/>
        </p:nvGrpSpPr>
        <p:grpSpPr>
          <a:xfrm>
            <a:off x="1548199" y="1085848"/>
            <a:ext cx="5059500" cy="5152493"/>
            <a:chOff x="6186101" y="1070239"/>
            <a:chExt cx="5059500" cy="5152493"/>
          </a:xfrm>
        </p:grpSpPr>
        <p:pic>
          <p:nvPicPr>
            <p:cNvPr id="7" name="Picture 6">
              <a:extLst>
                <a:ext uri="{FF2B5EF4-FFF2-40B4-BE49-F238E27FC236}">
                  <a16:creationId xmlns:a16="http://schemas.microsoft.com/office/drawing/2014/main" id="{5556C8F0-3317-4018-8B71-8ECBF4C10376}"/>
                </a:ext>
              </a:extLst>
            </p:cNvPr>
            <p:cNvPicPr>
              <a:picLocks noChangeAspect="1"/>
            </p:cNvPicPr>
            <p:nvPr/>
          </p:nvPicPr>
          <p:blipFill>
            <a:blip r:embed="rId2"/>
            <a:stretch>
              <a:fillRect/>
            </a:stretch>
          </p:blipFill>
          <p:spPr>
            <a:xfrm>
              <a:off x="6197351" y="1070239"/>
              <a:ext cx="5048250" cy="1133475"/>
            </a:xfrm>
            <a:prstGeom prst="rect">
              <a:avLst/>
            </a:prstGeom>
          </p:spPr>
        </p:pic>
        <p:pic>
          <p:nvPicPr>
            <p:cNvPr id="8" name="Picture 7">
              <a:extLst>
                <a:ext uri="{FF2B5EF4-FFF2-40B4-BE49-F238E27FC236}">
                  <a16:creationId xmlns:a16="http://schemas.microsoft.com/office/drawing/2014/main" id="{D5A5D3E6-609C-4024-A148-9E3DDB792B92}"/>
                </a:ext>
              </a:extLst>
            </p:cNvPr>
            <p:cNvPicPr>
              <a:picLocks noChangeAspect="1"/>
            </p:cNvPicPr>
            <p:nvPr/>
          </p:nvPicPr>
          <p:blipFill>
            <a:blip r:embed="rId3"/>
            <a:stretch>
              <a:fillRect/>
            </a:stretch>
          </p:blipFill>
          <p:spPr>
            <a:xfrm>
              <a:off x="6186101" y="2126982"/>
              <a:ext cx="4229100" cy="2886075"/>
            </a:xfrm>
            <a:prstGeom prst="rect">
              <a:avLst/>
            </a:prstGeom>
          </p:spPr>
        </p:pic>
        <p:pic>
          <p:nvPicPr>
            <p:cNvPr id="9" name="Picture 8">
              <a:extLst>
                <a:ext uri="{FF2B5EF4-FFF2-40B4-BE49-F238E27FC236}">
                  <a16:creationId xmlns:a16="http://schemas.microsoft.com/office/drawing/2014/main" id="{E34B9B1C-E521-4596-BE14-1E51E4F27D20}"/>
                </a:ext>
              </a:extLst>
            </p:cNvPr>
            <p:cNvPicPr>
              <a:picLocks noChangeAspect="1"/>
            </p:cNvPicPr>
            <p:nvPr/>
          </p:nvPicPr>
          <p:blipFill>
            <a:blip r:embed="rId4"/>
            <a:stretch>
              <a:fillRect/>
            </a:stretch>
          </p:blipFill>
          <p:spPr>
            <a:xfrm>
              <a:off x="6186101" y="5013057"/>
              <a:ext cx="4362450" cy="1209675"/>
            </a:xfrm>
            <a:prstGeom prst="rect">
              <a:avLst/>
            </a:prstGeom>
          </p:spPr>
        </p:pic>
      </p:grpSp>
      <p:sp>
        <p:nvSpPr>
          <p:cNvPr id="11" name="TextBox 10">
            <a:extLst>
              <a:ext uri="{FF2B5EF4-FFF2-40B4-BE49-F238E27FC236}">
                <a16:creationId xmlns:a16="http://schemas.microsoft.com/office/drawing/2014/main" id="{0832C879-ADEC-44B9-920F-FBE8E1A68B00}"/>
              </a:ext>
            </a:extLst>
          </p:cNvPr>
          <p:cNvSpPr txBox="1"/>
          <p:nvPr/>
        </p:nvSpPr>
        <p:spPr>
          <a:xfrm>
            <a:off x="6749441" y="4721482"/>
            <a:ext cx="4146540" cy="1084912"/>
          </a:xfrm>
          <a:prstGeom prst="rect">
            <a:avLst/>
          </a:prstGeom>
          <a:solidFill>
            <a:srgbClr val="D2C8E1"/>
          </a:solidFill>
          <a:ln>
            <a:solidFill>
              <a:schemeClr val="tx1"/>
            </a:solidFill>
          </a:ln>
        </p:spPr>
        <p:txBody>
          <a:bodyPr wrap="square">
            <a:spAutoFit/>
          </a:bodyPr>
          <a:lstStyle/>
          <a:p>
            <a:pPr algn="ctr"/>
            <a:r>
              <a:rPr lang="en-GB" sz="2150" dirty="0"/>
              <a:t>(24 marks for content and organisation 16 marks for technical accuracy = 40 marks)</a:t>
            </a:r>
          </a:p>
        </p:txBody>
      </p:sp>
    </p:spTree>
    <p:extLst>
      <p:ext uri="{BB962C8B-B14F-4D97-AF65-F5344CB8AC3E}">
        <p14:creationId xmlns:p14="http://schemas.microsoft.com/office/powerpoint/2010/main" val="314670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B0B64DD-4C82-44D6-B947-A6F93A1F7ECD}"/>
              </a:ext>
            </a:extLst>
          </p:cNvPr>
          <p:cNvSpPr>
            <a:spLocks noGrp="1"/>
          </p:cNvSpPr>
          <p:nvPr>
            <p:ph idx="1"/>
          </p:nvPr>
        </p:nvSpPr>
        <p:spPr/>
        <p:txBody>
          <a:bodyPr/>
          <a:lstStyle/>
          <a:p>
            <a:pPr fontAlgn="base">
              <a:lnSpc>
                <a:spcPct val="200000"/>
              </a:lnSpc>
            </a:pPr>
            <a:r>
              <a:rPr lang="en-GB" dirty="0"/>
              <a:t>You must now identify two/three parts of the image which you will focus on.</a:t>
            </a:r>
            <a:endParaRPr lang="en-GB" i="1" dirty="0">
              <a:solidFill>
                <a:srgbClr val="FF0000"/>
              </a:solidFill>
            </a:endParaRPr>
          </a:p>
          <a:p>
            <a:pPr fontAlgn="base">
              <a:lnSpc>
                <a:spcPct val="200000"/>
              </a:lnSpc>
            </a:pPr>
            <a:r>
              <a:rPr lang="en-GB" b="1" dirty="0">
                <a:solidFill>
                  <a:schemeClr val="accent1"/>
                </a:solidFill>
              </a:rPr>
              <a:t>Spend 5 minutes creating a plan for what you will talk about in your answer.</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04DE356E-F3D5-449E-92A2-BBE3E9ABF44E}"/>
              </a:ext>
            </a:extLst>
          </p:cNvPr>
          <p:cNvSpPr>
            <a:spLocks noGrp="1"/>
          </p:cNvSpPr>
          <p:nvPr>
            <p:ph type="title"/>
          </p:nvPr>
        </p:nvSpPr>
        <p:spPr/>
        <p:txBody>
          <a:bodyPr/>
          <a:lstStyle/>
          <a:p>
            <a:r>
              <a:rPr lang="en-GB" dirty="0">
                <a:latin typeface="+mj-lt"/>
              </a:rPr>
              <a:t>Zooming in</a:t>
            </a:r>
          </a:p>
        </p:txBody>
      </p:sp>
    </p:spTree>
    <p:extLst>
      <p:ext uri="{BB962C8B-B14F-4D97-AF65-F5344CB8AC3E}">
        <p14:creationId xmlns:p14="http://schemas.microsoft.com/office/powerpoint/2010/main" val="340418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F01A87-AAF2-49D1-9AF7-5E8D493CD3AF}"/>
              </a:ext>
            </a:extLst>
          </p:cNvPr>
          <p:cNvSpPr>
            <a:spLocks noGrp="1"/>
          </p:cNvSpPr>
          <p:nvPr>
            <p:ph idx="1"/>
          </p:nvPr>
        </p:nvSpPr>
        <p:spPr/>
        <p:txBody>
          <a:bodyPr/>
          <a:lstStyle/>
          <a:p>
            <a:endParaRPr lang="en-GB"/>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04DE356E-F3D5-449E-92A2-BBE3E9ABF44E}"/>
              </a:ext>
            </a:extLst>
          </p:cNvPr>
          <p:cNvSpPr>
            <a:spLocks noGrp="1"/>
          </p:cNvSpPr>
          <p:nvPr>
            <p:ph type="title"/>
          </p:nvPr>
        </p:nvSpPr>
        <p:spPr/>
        <p:txBody>
          <a:bodyPr/>
          <a:lstStyle/>
          <a:p>
            <a:r>
              <a:rPr lang="en-GB" dirty="0">
                <a:latin typeface="+mj-lt"/>
              </a:rPr>
              <a:t>Zooming in</a:t>
            </a:r>
          </a:p>
        </p:txBody>
      </p:sp>
      <p:sp>
        <p:nvSpPr>
          <p:cNvPr id="8" name="Content Placeholder 2">
            <a:extLst>
              <a:ext uri="{FF2B5EF4-FFF2-40B4-BE49-F238E27FC236}">
                <a16:creationId xmlns:a16="http://schemas.microsoft.com/office/drawing/2014/main" id="{B84FC368-5593-463A-B040-541A316C232C}"/>
              </a:ext>
            </a:extLst>
          </p:cNvPr>
          <p:cNvSpPr txBox="1">
            <a:spLocks/>
          </p:cNvSpPr>
          <p:nvPr/>
        </p:nvSpPr>
        <p:spPr>
          <a:xfrm>
            <a:off x="1706568" y="1160671"/>
            <a:ext cx="2301368" cy="1383124"/>
          </a:xfrm>
          <a:prstGeom prst="rect">
            <a:avLst/>
          </a:prstGeom>
          <a:solidFill>
            <a:srgbClr val="D2C8E1"/>
          </a:solidFill>
          <a:ln>
            <a:solidFill>
              <a:schemeClr val="tx1"/>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1400" b="1" dirty="0"/>
              <a:t>Choose 3 key elements</a:t>
            </a:r>
          </a:p>
          <a:p>
            <a:pPr fontAlgn="base">
              <a:lnSpc>
                <a:spcPct val="100000"/>
              </a:lnSpc>
            </a:pPr>
            <a:r>
              <a:rPr lang="en-GB" sz="1400" b="1" dirty="0"/>
              <a:t>Senses</a:t>
            </a:r>
          </a:p>
          <a:p>
            <a:pPr fontAlgn="base">
              <a:lnSpc>
                <a:spcPct val="100000"/>
              </a:lnSpc>
            </a:pPr>
            <a:r>
              <a:rPr lang="en-GB" sz="1400" b="1" dirty="0"/>
              <a:t>Adjectives</a:t>
            </a:r>
          </a:p>
          <a:p>
            <a:pPr fontAlgn="base">
              <a:lnSpc>
                <a:spcPct val="100000"/>
              </a:lnSpc>
            </a:pPr>
            <a:r>
              <a:rPr lang="en-GB" sz="1400" b="1" dirty="0"/>
              <a:t>Main focus</a:t>
            </a:r>
          </a:p>
        </p:txBody>
      </p:sp>
      <p:pic>
        <p:nvPicPr>
          <p:cNvPr id="9" name="Picture 8">
            <a:extLst>
              <a:ext uri="{FF2B5EF4-FFF2-40B4-BE49-F238E27FC236}">
                <a16:creationId xmlns:a16="http://schemas.microsoft.com/office/drawing/2014/main" id="{418EF069-7C13-49D6-8856-BBE5F15DE550}"/>
              </a:ext>
            </a:extLst>
          </p:cNvPr>
          <p:cNvPicPr>
            <a:picLocks noChangeAspect="1"/>
          </p:cNvPicPr>
          <p:nvPr/>
        </p:nvPicPr>
        <p:blipFill>
          <a:blip r:embed="rId2"/>
          <a:stretch>
            <a:fillRect/>
          </a:stretch>
        </p:blipFill>
        <p:spPr>
          <a:xfrm>
            <a:off x="4216847" y="2317903"/>
            <a:ext cx="3961953" cy="2621620"/>
          </a:xfrm>
          <a:prstGeom prst="rect">
            <a:avLst/>
          </a:prstGeom>
          <a:ln w="41275">
            <a:noFill/>
          </a:ln>
        </p:spPr>
      </p:pic>
      <p:sp>
        <p:nvSpPr>
          <p:cNvPr id="10" name="TextBox 9">
            <a:extLst>
              <a:ext uri="{FF2B5EF4-FFF2-40B4-BE49-F238E27FC236}">
                <a16:creationId xmlns:a16="http://schemas.microsoft.com/office/drawing/2014/main" id="{E99CFB80-6630-4DAA-A650-D6AD2F629210}"/>
              </a:ext>
            </a:extLst>
          </p:cNvPr>
          <p:cNvSpPr txBox="1"/>
          <p:nvPr/>
        </p:nvSpPr>
        <p:spPr>
          <a:xfrm>
            <a:off x="4216846" y="5025350"/>
            <a:ext cx="1232710" cy="123111"/>
          </a:xfrm>
          <a:prstGeom prst="rect">
            <a:avLst/>
          </a:prstGeom>
          <a:noFill/>
        </p:spPr>
        <p:txBody>
          <a:bodyPr wrap="none" lIns="0" tIns="0" rIns="0" bIns="0" rtlCol="0">
            <a:spAutoFit/>
          </a:bodyPr>
          <a:lstStyle/>
          <a:p>
            <a:r>
              <a:rPr lang="en-GB" sz="800" dirty="0"/>
              <a:t>© Culture Club/Getty Images</a:t>
            </a:r>
          </a:p>
        </p:txBody>
      </p:sp>
      <p:sp>
        <p:nvSpPr>
          <p:cNvPr id="11" name="Content Placeholder 2">
            <a:extLst>
              <a:ext uri="{FF2B5EF4-FFF2-40B4-BE49-F238E27FC236}">
                <a16:creationId xmlns:a16="http://schemas.microsoft.com/office/drawing/2014/main" id="{EAB500BD-936A-4235-AF78-5882A1B11F10}"/>
              </a:ext>
            </a:extLst>
          </p:cNvPr>
          <p:cNvSpPr txBox="1">
            <a:spLocks/>
          </p:cNvSpPr>
          <p:nvPr/>
        </p:nvSpPr>
        <p:spPr>
          <a:xfrm>
            <a:off x="1745534" y="2735283"/>
            <a:ext cx="2262402" cy="1774790"/>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endParaRPr lang="en-GB" dirty="0"/>
          </a:p>
        </p:txBody>
      </p:sp>
      <p:sp>
        <p:nvSpPr>
          <p:cNvPr id="12" name="Content Placeholder 2">
            <a:extLst>
              <a:ext uri="{FF2B5EF4-FFF2-40B4-BE49-F238E27FC236}">
                <a16:creationId xmlns:a16="http://schemas.microsoft.com/office/drawing/2014/main" id="{4DDEF8A5-633C-4C87-B92C-742316D98BC6}"/>
              </a:ext>
            </a:extLst>
          </p:cNvPr>
          <p:cNvSpPr txBox="1">
            <a:spLocks/>
          </p:cNvSpPr>
          <p:nvPr/>
        </p:nvSpPr>
        <p:spPr>
          <a:xfrm>
            <a:off x="1745534" y="4701562"/>
            <a:ext cx="2262402" cy="1347241"/>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endParaRPr lang="en-GB" dirty="0"/>
          </a:p>
        </p:txBody>
      </p:sp>
      <p:sp>
        <p:nvSpPr>
          <p:cNvPr id="13" name="Content Placeholder 2">
            <a:extLst>
              <a:ext uri="{FF2B5EF4-FFF2-40B4-BE49-F238E27FC236}">
                <a16:creationId xmlns:a16="http://schemas.microsoft.com/office/drawing/2014/main" id="{1D5FCF85-7270-4848-BAF2-78B6173C4BFC}"/>
              </a:ext>
            </a:extLst>
          </p:cNvPr>
          <p:cNvSpPr txBox="1">
            <a:spLocks/>
          </p:cNvSpPr>
          <p:nvPr/>
        </p:nvSpPr>
        <p:spPr>
          <a:xfrm>
            <a:off x="4216846" y="1061535"/>
            <a:ext cx="4995216" cy="1150268"/>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endParaRPr lang="en-GB" dirty="0"/>
          </a:p>
        </p:txBody>
      </p:sp>
      <p:sp>
        <p:nvSpPr>
          <p:cNvPr id="14" name="Content Placeholder 2">
            <a:extLst>
              <a:ext uri="{FF2B5EF4-FFF2-40B4-BE49-F238E27FC236}">
                <a16:creationId xmlns:a16="http://schemas.microsoft.com/office/drawing/2014/main" id="{BA3E454D-7116-43B4-8EBD-A9447EB21E63}"/>
              </a:ext>
            </a:extLst>
          </p:cNvPr>
          <p:cNvSpPr txBox="1">
            <a:spLocks/>
          </p:cNvSpPr>
          <p:nvPr/>
        </p:nvSpPr>
        <p:spPr>
          <a:xfrm>
            <a:off x="8510726" y="2317903"/>
            <a:ext cx="1935740" cy="1854602"/>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endParaRPr lang="en-GB" dirty="0"/>
          </a:p>
        </p:txBody>
      </p:sp>
      <p:sp>
        <p:nvSpPr>
          <p:cNvPr id="15" name="Content Placeholder 2">
            <a:extLst>
              <a:ext uri="{FF2B5EF4-FFF2-40B4-BE49-F238E27FC236}">
                <a16:creationId xmlns:a16="http://schemas.microsoft.com/office/drawing/2014/main" id="{FC6C0689-50C6-4CCD-B458-1D70553311A0}"/>
              </a:ext>
            </a:extLst>
          </p:cNvPr>
          <p:cNvSpPr txBox="1">
            <a:spLocks/>
          </p:cNvSpPr>
          <p:nvPr/>
        </p:nvSpPr>
        <p:spPr>
          <a:xfrm>
            <a:off x="8510726" y="4372857"/>
            <a:ext cx="1935739" cy="1854602"/>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endParaRPr lang="en-GB" dirty="0"/>
          </a:p>
        </p:txBody>
      </p:sp>
      <p:sp>
        <p:nvSpPr>
          <p:cNvPr id="16" name="Rectangle 15">
            <a:extLst>
              <a:ext uri="{FF2B5EF4-FFF2-40B4-BE49-F238E27FC236}">
                <a16:creationId xmlns:a16="http://schemas.microsoft.com/office/drawing/2014/main" id="{D75725BD-7D6E-46FA-883E-E88806D15205}"/>
              </a:ext>
            </a:extLst>
          </p:cNvPr>
          <p:cNvSpPr/>
          <p:nvPr/>
        </p:nvSpPr>
        <p:spPr>
          <a:xfrm>
            <a:off x="5821974" y="2396930"/>
            <a:ext cx="548052" cy="612897"/>
          </a:xfrm>
          <a:prstGeom prst="rect">
            <a:avLst/>
          </a:prstGeom>
          <a:noFill/>
          <a:ln w="38100">
            <a:solidFill>
              <a:srgbClr val="C84B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5B0D66CB-669B-4654-8D60-E0335A325DD8}"/>
              </a:ext>
            </a:extLst>
          </p:cNvPr>
          <p:cNvSpPr/>
          <p:nvPr/>
        </p:nvSpPr>
        <p:spPr>
          <a:xfrm>
            <a:off x="7179077" y="2867488"/>
            <a:ext cx="648101" cy="692459"/>
          </a:xfrm>
          <a:prstGeom prst="rect">
            <a:avLst/>
          </a:prstGeom>
          <a:noFill/>
          <a:ln w="38100">
            <a:solidFill>
              <a:srgbClr val="C84B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8542ABBB-F8F0-4309-9466-988AC86D7F02}"/>
              </a:ext>
            </a:extLst>
          </p:cNvPr>
          <p:cNvSpPr/>
          <p:nvPr/>
        </p:nvSpPr>
        <p:spPr>
          <a:xfrm flipV="1">
            <a:off x="5873170" y="4312735"/>
            <a:ext cx="611337" cy="612898"/>
          </a:xfrm>
          <a:prstGeom prst="rect">
            <a:avLst/>
          </a:prstGeom>
          <a:noFill/>
          <a:ln w="38100">
            <a:solidFill>
              <a:srgbClr val="C84B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F6D042E-ED71-459C-B5B8-F39AEE0DBB7C}"/>
              </a:ext>
            </a:extLst>
          </p:cNvPr>
          <p:cNvSpPr/>
          <p:nvPr/>
        </p:nvSpPr>
        <p:spPr>
          <a:xfrm>
            <a:off x="4321518" y="3690337"/>
            <a:ext cx="738722" cy="819736"/>
          </a:xfrm>
          <a:prstGeom prst="rect">
            <a:avLst/>
          </a:prstGeom>
          <a:noFill/>
          <a:ln w="38100">
            <a:solidFill>
              <a:srgbClr val="C84B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a:extLst>
              <a:ext uri="{FF2B5EF4-FFF2-40B4-BE49-F238E27FC236}">
                <a16:creationId xmlns:a16="http://schemas.microsoft.com/office/drawing/2014/main" id="{A2D7DF92-1617-40CE-83EB-06C87B245D1D}"/>
              </a:ext>
            </a:extLst>
          </p:cNvPr>
          <p:cNvCxnSpPr>
            <a:stCxn id="12" idx="3"/>
          </p:cNvCxnSpPr>
          <p:nvPr/>
        </p:nvCxnSpPr>
        <p:spPr>
          <a:xfrm flipV="1">
            <a:off x="4007936" y="4701562"/>
            <a:ext cx="208910" cy="6736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B84C9C26-8F5E-4AEE-9E5A-75948DA0396D}"/>
              </a:ext>
            </a:extLst>
          </p:cNvPr>
          <p:cNvCxnSpPr>
            <a:stCxn id="11" idx="3"/>
            <a:endCxn id="19" idx="1"/>
          </p:cNvCxnSpPr>
          <p:nvPr/>
        </p:nvCxnSpPr>
        <p:spPr>
          <a:xfrm>
            <a:off x="4007936" y="3622679"/>
            <a:ext cx="313582" cy="47752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09160E91-6ECF-4142-B8A5-4D5681E0854E}"/>
              </a:ext>
            </a:extLst>
          </p:cNvPr>
          <p:cNvCxnSpPr>
            <a:stCxn id="13" idx="2"/>
            <a:endCxn id="16" idx="0"/>
          </p:cNvCxnSpPr>
          <p:nvPr/>
        </p:nvCxnSpPr>
        <p:spPr>
          <a:xfrm flipH="1">
            <a:off x="6096000" y="2211803"/>
            <a:ext cx="618454" cy="185126"/>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6808E4BF-CAE1-41A4-BAA1-1671689B35B6}"/>
              </a:ext>
            </a:extLst>
          </p:cNvPr>
          <p:cNvCxnSpPr>
            <a:stCxn id="14" idx="1"/>
            <a:endCxn id="17" idx="3"/>
          </p:cNvCxnSpPr>
          <p:nvPr/>
        </p:nvCxnSpPr>
        <p:spPr>
          <a:xfrm flipH="1" flipV="1">
            <a:off x="7827178" y="3213718"/>
            <a:ext cx="683549" cy="3148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7F438AFD-3F8D-4F89-9B38-53A049908A0B}"/>
              </a:ext>
            </a:extLst>
          </p:cNvPr>
          <p:cNvCxnSpPr>
            <a:stCxn id="15" idx="1"/>
            <a:endCxn id="18" idx="3"/>
          </p:cNvCxnSpPr>
          <p:nvPr/>
        </p:nvCxnSpPr>
        <p:spPr>
          <a:xfrm flipH="1" flipV="1">
            <a:off x="6484507" y="4619184"/>
            <a:ext cx="2026219" cy="680974"/>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853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6AB2CF-5143-4FB5-A848-9D94F4A4308B}"/>
              </a:ext>
            </a:extLst>
          </p:cNvPr>
          <p:cNvSpPr>
            <a:spLocks noGrp="1"/>
          </p:cNvSpPr>
          <p:nvPr>
            <p:ph idx="1"/>
          </p:nvPr>
        </p:nvSpPr>
        <p:spPr/>
        <p:txBody>
          <a:bodyPr/>
          <a:lstStyle/>
          <a:p>
            <a:pPr marL="0" indent="0"/>
            <a:r>
              <a:rPr lang="en-GB" b="1" dirty="0">
                <a:solidFill>
                  <a:schemeClr val="tx2"/>
                </a:solidFill>
              </a:rPr>
              <a:t>Five-stage story structure</a:t>
            </a:r>
          </a:p>
          <a:p>
            <a:pPr marL="285750" indent="-285750" fontAlgn="base">
              <a:lnSpc>
                <a:spcPct val="120000"/>
              </a:lnSpc>
              <a:buFont typeface="Arial" panose="020B0604020202020204" pitchFamily="34" charset="0"/>
              <a:buChar char="•"/>
            </a:pPr>
            <a:r>
              <a:rPr lang="en-GB" dirty="0"/>
              <a:t>Using the five-stage story structure (or ‘story mountain’) will help you to structure you narrative. </a:t>
            </a:r>
          </a:p>
          <a:p>
            <a:pPr marL="285750" indent="-285750" fontAlgn="base">
              <a:lnSpc>
                <a:spcPct val="120000"/>
              </a:lnSpc>
              <a:buFont typeface="Arial" panose="020B0604020202020204" pitchFamily="34" charset="0"/>
              <a:buChar char="•"/>
            </a:pPr>
            <a:r>
              <a:rPr lang="en-GB" dirty="0"/>
              <a:t>Like planning for a descriptive response, you should include key vocabulary and language features that you will use in your response.</a:t>
            </a:r>
          </a:p>
          <a:p>
            <a:pPr marL="0" indent="0"/>
            <a:endParaRPr lang="en-GB" b="1"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 for a narrative task </a:t>
            </a:r>
          </a:p>
        </p:txBody>
      </p:sp>
    </p:spTree>
    <p:extLst>
      <p:ext uri="{BB962C8B-B14F-4D97-AF65-F5344CB8AC3E}">
        <p14:creationId xmlns:p14="http://schemas.microsoft.com/office/powerpoint/2010/main" val="76395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B9A0583F-102B-4BF8-A6C1-1D102654FC2D}"/>
              </a:ext>
            </a:extLst>
          </p:cNvPr>
          <p:cNvGraphicFramePr>
            <a:graphicFrameLocks noGrp="1"/>
          </p:cNvGraphicFramePr>
          <p:nvPr>
            <p:ph idx="1"/>
            <p:extLst>
              <p:ext uri="{D42A27DB-BD31-4B8C-83A1-F6EECF244321}">
                <p14:modId xmlns:p14="http://schemas.microsoft.com/office/powerpoint/2010/main" val="3040470152"/>
              </p:ext>
            </p:extLst>
          </p:nvPr>
        </p:nvGraphicFramePr>
        <p:xfrm>
          <a:off x="550863" y="1962150"/>
          <a:ext cx="11090846" cy="4071320"/>
        </p:xfrm>
        <a:graphic>
          <a:graphicData uri="http://schemas.openxmlformats.org/drawingml/2006/table">
            <a:tbl>
              <a:tblPr firstRow="1" bandRow="1">
                <a:tableStyleId>{5C22544A-7EE6-4342-B048-85BDC9FD1C3A}</a:tableStyleId>
              </a:tblPr>
              <a:tblGrid>
                <a:gridCol w="2754966">
                  <a:extLst>
                    <a:ext uri="{9D8B030D-6E8A-4147-A177-3AD203B41FA5}">
                      <a16:colId xmlns:a16="http://schemas.microsoft.com/office/drawing/2014/main" val="3570655310"/>
                    </a:ext>
                  </a:extLst>
                </a:gridCol>
                <a:gridCol w="8335880">
                  <a:extLst>
                    <a:ext uri="{9D8B030D-6E8A-4147-A177-3AD203B41FA5}">
                      <a16:colId xmlns:a16="http://schemas.microsoft.com/office/drawing/2014/main" val="1412010191"/>
                    </a:ext>
                  </a:extLst>
                </a:gridCol>
              </a:tblGrid>
              <a:tr h="814264">
                <a:tc>
                  <a:txBody>
                    <a:bodyPr/>
                    <a:lstStyle/>
                    <a:p>
                      <a:pPr marL="342900" indent="-342900" algn="ctr">
                        <a:buAutoNum type="arabicPeriod"/>
                      </a:pPr>
                      <a:r>
                        <a:rPr lang="en-GB" sz="1800" b="1" dirty="0">
                          <a:solidFill>
                            <a:schemeClr val="tx1"/>
                          </a:solidFill>
                        </a:rPr>
                        <a:t>Opening</a:t>
                      </a:r>
                    </a:p>
                  </a:txBody>
                  <a:tcPr marL="116975" marR="1169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b="0" dirty="0">
                          <a:solidFill>
                            <a:schemeClr val="tx1"/>
                          </a:solidFill>
                        </a:rPr>
                        <a:t>Here, you will introduce the main elements of your narrative: the setting, characters/ people, the premise of your narrative.</a:t>
                      </a:r>
                    </a:p>
                  </a:txBody>
                  <a:tcPr marL="116975" marR="1169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1846792"/>
                  </a:ext>
                </a:extLst>
              </a:tr>
              <a:tr h="814264">
                <a:tc>
                  <a:txBody>
                    <a:bodyPr/>
                    <a:lstStyle/>
                    <a:p>
                      <a:pPr algn="ctr"/>
                      <a:r>
                        <a:rPr lang="en-GB" sz="1800" b="1" dirty="0">
                          <a:solidFill>
                            <a:schemeClr val="tx1"/>
                          </a:solidFill>
                        </a:rPr>
                        <a:t>2. Build up</a:t>
                      </a:r>
                    </a:p>
                  </a:txBody>
                  <a:tcPr marL="116975" marR="1169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b="0" dirty="0">
                          <a:solidFill>
                            <a:schemeClr val="tx1"/>
                          </a:solidFill>
                        </a:rPr>
                        <a:t>This is where the characters will move away from the comfort of the opening and the reader will get to know more about the character.</a:t>
                      </a:r>
                    </a:p>
                  </a:txBody>
                  <a:tcPr marL="116975" marR="1169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814264">
                <a:tc>
                  <a:txBody>
                    <a:bodyPr/>
                    <a:lstStyle/>
                    <a:p>
                      <a:pPr algn="ctr"/>
                      <a:r>
                        <a:rPr lang="en-GB" sz="1800" b="1" dirty="0">
                          <a:solidFill>
                            <a:schemeClr val="tx1"/>
                          </a:solidFill>
                        </a:rPr>
                        <a:t>3. Dilemma/</a:t>
                      </a:r>
                    </a:p>
                    <a:p>
                      <a:pPr algn="ctr"/>
                      <a:r>
                        <a:rPr lang="en-GB" sz="1800" b="1" dirty="0">
                          <a:solidFill>
                            <a:schemeClr val="tx1"/>
                          </a:solidFill>
                        </a:rPr>
                        <a:t>problem</a:t>
                      </a:r>
                    </a:p>
                  </a:txBody>
                  <a:tcPr marL="116975" marR="1169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b="0" dirty="0">
                          <a:solidFill>
                            <a:schemeClr val="tx1"/>
                          </a:solidFill>
                        </a:rPr>
                        <a:t>The characters will face a problem or dilemma. How do they react? How do they feel here? What could happen next?</a:t>
                      </a:r>
                    </a:p>
                  </a:txBody>
                  <a:tcPr marL="116975" marR="1169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r h="814264">
                <a:tc>
                  <a:txBody>
                    <a:bodyPr/>
                    <a:lstStyle/>
                    <a:p>
                      <a:pPr algn="ctr"/>
                      <a:r>
                        <a:rPr lang="en-GB" sz="1800" b="1" dirty="0">
                          <a:solidFill>
                            <a:schemeClr val="tx1"/>
                          </a:solidFill>
                        </a:rPr>
                        <a:t>4. Resolution</a:t>
                      </a:r>
                    </a:p>
                  </a:txBody>
                  <a:tcPr marL="116975" marR="1169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b="0" dirty="0">
                          <a:solidFill>
                            <a:schemeClr val="tx1"/>
                          </a:solidFill>
                        </a:rPr>
                        <a:t>The problem or dilemma will be resolved/sorted here. There should be lots of tension and action before this happens.</a:t>
                      </a:r>
                    </a:p>
                  </a:txBody>
                  <a:tcPr marL="116975" marR="1169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7712266"/>
                  </a:ext>
                </a:extLst>
              </a:tr>
              <a:tr h="814264">
                <a:tc>
                  <a:txBody>
                    <a:bodyPr/>
                    <a:lstStyle/>
                    <a:p>
                      <a:pPr algn="ctr"/>
                      <a:r>
                        <a:rPr lang="en-GB" sz="1800" b="1" dirty="0">
                          <a:solidFill>
                            <a:schemeClr val="tx1"/>
                          </a:solidFill>
                        </a:rPr>
                        <a:t>5. Ending</a:t>
                      </a:r>
                    </a:p>
                  </a:txBody>
                  <a:tcPr marL="116975" marR="1169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b="0" dirty="0">
                          <a:solidFill>
                            <a:schemeClr val="tx1"/>
                          </a:solidFill>
                        </a:rPr>
                        <a:t>This can either be where things return to their original state, in the opening, or the narrative can end on a cliff-hanger.</a:t>
                      </a:r>
                    </a:p>
                  </a:txBody>
                  <a:tcPr marL="116975" marR="1169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4757718"/>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The story mountain</a:t>
            </a:r>
          </a:p>
        </p:txBody>
      </p:sp>
    </p:spTree>
    <p:extLst>
      <p:ext uri="{BB962C8B-B14F-4D97-AF65-F5344CB8AC3E}">
        <p14:creationId xmlns:p14="http://schemas.microsoft.com/office/powerpoint/2010/main" val="29507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Example story mountain</a:t>
            </a:r>
          </a:p>
        </p:txBody>
      </p:sp>
      <p:pic>
        <p:nvPicPr>
          <p:cNvPr id="8" name="Graphic 7" descr="Mountains outline">
            <a:extLst>
              <a:ext uri="{FF2B5EF4-FFF2-40B4-BE49-F238E27FC236}">
                <a16:creationId xmlns:a16="http://schemas.microsoft.com/office/drawing/2014/main" id="{C6DF2A31-C6F5-4875-937C-B136FA8D0E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08310" y="3272629"/>
            <a:ext cx="3934408" cy="3934408"/>
          </a:xfrm>
          <a:prstGeom prst="rect">
            <a:avLst/>
          </a:prstGeom>
        </p:spPr>
      </p:pic>
      <p:sp>
        <p:nvSpPr>
          <p:cNvPr id="9" name="Rectangle 8">
            <a:extLst>
              <a:ext uri="{FF2B5EF4-FFF2-40B4-BE49-F238E27FC236}">
                <a16:creationId xmlns:a16="http://schemas.microsoft.com/office/drawing/2014/main" id="{4E0FA038-E944-4C79-84BE-E7406AE902C9}"/>
              </a:ext>
            </a:extLst>
          </p:cNvPr>
          <p:cNvSpPr/>
          <p:nvPr/>
        </p:nvSpPr>
        <p:spPr>
          <a:xfrm>
            <a:off x="1669743" y="4516655"/>
            <a:ext cx="2464837" cy="160486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Opening</a:t>
            </a:r>
          </a:p>
          <a:p>
            <a:r>
              <a:rPr lang="en-GB" dirty="0">
                <a:solidFill>
                  <a:schemeClr val="tx1"/>
                </a:solidFill>
              </a:rPr>
              <a:t>Peter is a very successful school student, but would like to be more popular.</a:t>
            </a:r>
          </a:p>
        </p:txBody>
      </p:sp>
      <p:sp>
        <p:nvSpPr>
          <p:cNvPr id="10" name="Rectangle 9">
            <a:extLst>
              <a:ext uri="{FF2B5EF4-FFF2-40B4-BE49-F238E27FC236}">
                <a16:creationId xmlns:a16="http://schemas.microsoft.com/office/drawing/2014/main" id="{CB68C505-8E06-4CCD-9EE3-A3422A79EE94}"/>
              </a:ext>
            </a:extLst>
          </p:cNvPr>
          <p:cNvSpPr/>
          <p:nvPr/>
        </p:nvSpPr>
        <p:spPr>
          <a:xfrm>
            <a:off x="2317566" y="2341347"/>
            <a:ext cx="2667000" cy="2076061"/>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Build up</a:t>
            </a:r>
          </a:p>
          <a:p>
            <a:r>
              <a:rPr lang="en-GB" dirty="0">
                <a:solidFill>
                  <a:schemeClr val="tx1"/>
                </a:solidFill>
              </a:rPr>
              <a:t>On a school trip, he visits a lab and is bitten by a spider, giving him super powers. He uses these powers to fight crime.</a:t>
            </a:r>
          </a:p>
          <a:p>
            <a:endParaRPr lang="en-GB" b="1" u="sng" dirty="0">
              <a:solidFill>
                <a:schemeClr val="tx1"/>
              </a:solidFill>
            </a:endParaRPr>
          </a:p>
        </p:txBody>
      </p:sp>
      <p:sp>
        <p:nvSpPr>
          <p:cNvPr id="11" name="Rectangle 10">
            <a:extLst>
              <a:ext uri="{FF2B5EF4-FFF2-40B4-BE49-F238E27FC236}">
                <a16:creationId xmlns:a16="http://schemas.microsoft.com/office/drawing/2014/main" id="{AF507E3B-4588-4DF5-9EE9-6F01409C5F74}"/>
              </a:ext>
            </a:extLst>
          </p:cNvPr>
          <p:cNvSpPr/>
          <p:nvPr/>
        </p:nvSpPr>
        <p:spPr>
          <a:xfrm>
            <a:off x="5070351" y="1089618"/>
            <a:ext cx="2555032" cy="1706848"/>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Problem/dilemma</a:t>
            </a:r>
          </a:p>
          <a:p>
            <a:r>
              <a:rPr lang="en-GB" dirty="0">
                <a:solidFill>
                  <a:schemeClr val="tx1"/>
                </a:solidFill>
              </a:rPr>
              <a:t>A new supervillain grows tired of Peter foiling his plans, and decides to try to kill Peter.</a:t>
            </a:r>
          </a:p>
        </p:txBody>
      </p:sp>
      <p:sp>
        <p:nvSpPr>
          <p:cNvPr id="12" name="Rectangle 11">
            <a:extLst>
              <a:ext uri="{FF2B5EF4-FFF2-40B4-BE49-F238E27FC236}">
                <a16:creationId xmlns:a16="http://schemas.microsoft.com/office/drawing/2014/main" id="{551B045C-A8CB-45B7-89F8-04683A185EAF}"/>
              </a:ext>
            </a:extLst>
          </p:cNvPr>
          <p:cNvSpPr/>
          <p:nvPr/>
        </p:nvSpPr>
        <p:spPr>
          <a:xfrm>
            <a:off x="7816450" y="2341346"/>
            <a:ext cx="2464837" cy="1706848"/>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Resolution</a:t>
            </a:r>
          </a:p>
          <a:p>
            <a:r>
              <a:rPr lang="en-GB" dirty="0">
                <a:solidFill>
                  <a:schemeClr val="tx1"/>
                </a:solidFill>
              </a:rPr>
              <a:t>Peter defeats the supervillain in combat and saves his family and friends from death.</a:t>
            </a:r>
          </a:p>
        </p:txBody>
      </p:sp>
      <p:sp>
        <p:nvSpPr>
          <p:cNvPr id="13" name="Rectangle 12">
            <a:extLst>
              <a:ext uri="{FF2B5EF4-FFF2-40B4-BE49-F238E27FC236}">
                <a16:creationId xmlns:a16="http://schemas.microsoft.com/office/drawing/2014/main" id="{3C3FDA40-6F44-4847-9C25-82659BE27E3B}"/>
              </a:ext>
            </a:extLst>
          </p:cNvPr>
          <p:cNvSpPr/>
          <p:nvPr/>
        </p:nvSpPr>
        <p:spPr>
          <a:xfrm>
            <a:off x="7942719" y="4437401"/>
            <a:ext cx="2464837" cy="160486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Ending</a:t>
            </a:r>
          </a:p>
          <a:p>
            <a:r>
              <a:rPr lang="en-GB" dirty="0">
                <a:solidFill>
                  <a:schemeClr val="tx1"/>
                </a:solidFill>
              </a:rPr>
              <a:t>Peter tries to return to his former life, doesn’t know whether to keep fighting crime or not…</a:t>
            </a:r>
          </a:p>
        </p:txBody>
      </p:sp>
      <p:sp>
        <p:nvSpPr>
          <p:cNvPr id="15" name="Rectangle 14">
            <a:extLst>
              <a:ext uri="{FF2B5EF4-FFF2-40B4-BE49-F238E27FC236}">
                <a16:creationId xmlns:a16="http://schemas.microsoft.com/office/drawing/2014/main" id="{24A54FC0-4266-4559-B046-59E776BA5247}"/>
              </a:ext>
            </a:extLst>
          </p:cNvPr>
          <p:cNvSpPr/>
          <p:nvPr/>
        </p:nvSpPr>
        <p:spPr>
          <a:xfrm>
            <a:off x="8635096" y="1102774"/>
            <a:ext cx="1384754" cy="431182"/>
          </a:xfrm>
          <a:prstGeom prst="rect">
            <a:avLst/>
          </a:prstGeom>
          <a:solidFill>
            <a:srgbClr val="41287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bg1"/>
                </a:solidFill>
              </a:rPr>
              <a:t>5 minutes</a:t>
            </a:r>
          </a:p>
        </p:txBody>
      </p:sp>
    </p:spTree>
    <p:extLst>
      <p:ext uri="{BB962C8B-B14F-4D97-AF65-F5344CB8AC3E}">
        <p14:creationId xmlns:p14="http://schemas.microsoft.com/office/powerpoint/2010/main" val="285593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Task – complete this in your exercise books</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7" name="Content Placeholder 6"/>
          <p:cNvSpPr>
            <a:spLocks noGrp="1"/>
          </p:cNvSpPr>
          <p:nvPr>
            <p:ph idx="1"/>
          </p:nvPr>
        </p:nvSpPr>
        <p:spPr>
          <a:xfrm>
            <a:off x="550864" y="1962869"/>
            <a:ext cx="3985967" cy="3809283"/>
          </a:xfrm>
        </p:spPr>
        <p:txBody>
          <a:bodyPr/>
          <a:lstStyle/>
          <a:p>
            <a:pPr marL="285750" indent="-285750">
              <a:buFont typeface="Arial" panose="020B0604020202020204" pitchFamily="34" charset="0"/>
              <a:buChar char="•"/>
            </a:pPr>
            <a:r>
              <a:rPr lang="en-GB" b="0" dirty="0">
                <a:solidFill>
                  <a:schemeClr val="tx1"/>
                </a:solidFill>
              </a:rPr>
              <a:t>Imagine you are one of the people in the image.</a:t>
            </a:r>
          </a:p>
          <a:p>
            <a:pPr marL="285750" indent="-285750">
              <a:buFont typeface="Arial" panose="020B0604020202020204" pitchFamily="34" charset="0"/>
              <a:buChar char="•"/>
            </a:pPr>
            <a:r>
              <a:rPr lang="en-GB" b="0" dirty="0">
                <a:solidFill>
                  <a:schemeClr val="tx1"/>
                </a:solidFill>
              </a:rPr>
              <a:t>What would you</a:t>
            </a:r>
          </a:p>
          <a:p>
            <a:pPr marL="171450" lvl="2" indent="-171450">
              <a:buFont typeface="Arial" panose="020B0604020202020204" pitchFamily="34" charset="0"/>
              <a:buChar char="•"/>
            </a:pPr>
            <a:r>
              <a:rPr lang="en-GB" dirty="0"/>
              <a:t>Feel?</a:t>
            </a:r>
          </a:p>
          <a:p>
            <a:pPr marL="171450" lvl="2" indent="-171450">
              <a:buFont typeface="Arial" panose="020B0604020202020204" pitchFamily="34" charset="0"/>
              <a:buChar char="•"/>
            </a:pPr>
            <a:r>
              <a:rPr lang="en-GB" dirty="0"/>
              <a:t>Hear?</a:t>
            </a:r>
          </a:p>
          <a:p>
            <a:pPr marL="171450" lvl="2" indent="-171450">
              <a:buFont typeface="Arial" panose="020B0604020202020204" pitchFamily="34" charset="0"/>
              <a:buChar char="•"/>
            </a:pPr>
            <a:r>
              <a:rPr lang="en-GB" dirty="0"/>
              <a:t>See?</a:t>
            </a:r>
          </a:p>
          <a:p>
            <a:pPr marL="171450" lvl="2" indent="-171450">
              <a:buFont typeface="Arial" panose="020B0604020202020204" pitchFamily="34" charset="0"/>
              <a:buChar char="•"/>
            </a:pPr>
            <a:r>
              <a:rPr lang="en-GB" dirty="0"/>
              <a:t>Smell?</a:t>
            </a:r>
          </a:p>
          <a:p>
            <a:pPr marL="171450" lvl="2" indent="-171450">
              <a:buFont typeface="Arial" panose="020B0604020202020204" pitchFamily="34" charset="0"/>
              <a:buChar char="•"/>
            </a:pPr>
            <a:r>
              <a:rPr lang="en-GB" dirty="0"/>
              <a:t>Taste?</a:t>
            </a:r>
          </a:p>
          <a:p>
            <a:endParaRPr lang="en-GB" dirty="0"/>
          </a:p>
          <a:p>
            <a:endParaRPr lang="en-GB" dirty="0"/>
          </a:p>
          <a:p>
            <a:endParaRPr lang="en-GB" dirty="0"/>
          </a:p>
          <a:p>
            <a:pPr marL="0" indent="0"/>
            <a:endParaRPr lang="en-GB" dirty="0"/>
          </a:p>
        </p:txBody>
      </p:sp>
      <p:sp>
        <p:nvSpPr>
          <p:cNvPr id="10" name="Title 1">
            <a:extLst>
              <a:ext uri="{FF2B5EF4-FFF2-40B4-BE49-F238E27FC236}">
                <a16:creationId xmlns:a16="http://schemas.microsoft.com/office/drawing/2014/main" id="{999A806F-DC2A-4A4C-AF27-E11CCCB93240}"/>
              </a:ext>
            </a:extLst>
          </p:cNvPr>
          <p:cNvSpPr txBox="1">
            <a:spLocks/>
          </p:cNvSpPr>
          <p:nvPr/>
        </p:nvSpPr>
        <p:spPr>
          <a:xfrm>
            <a:off x="1615558" y="5586868"/>
            <a:ext cx="8772333" cy="445276"/>
          </a:xfrm>
          <a:prstGeom prst="rect">
            <a:avLst/>
          </a:prstGeom>
          <a:solidFill>
            <a:srgbClr val="D2C8E1"/>
          </a:solidFill>
          <a:ln>
            <a:solidFill>
              <a:schemeClr val="tx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1800" b="1" dirty="0">
                <a:latin typeface="+mn-lt"/>
              </a:rPr>
              <a:t>Extension: list adverbs, adjectives or synonyms to add detail to your answers.</a:t>
            </a:r>
          </a:p>
        </p:txBody>
      </p:sp>
      <p:sp>
        <p:nvSpPr>
          <p:cNvPr id="12" name="TextBox 11">
            <a:extLst>
              <a:ext uri="{FF2B5EF4-FFF2-40B4-BE49-F238E27FC236}">
                <a16:creationId xmlns:a16="http://schemas.microsoft.com/office/drawing/2014/main" id="{F6D4982B-5C72-4753-9500-DDACE3636F89}"/>
              </a:ext>
            </a:extLst>
          </p:cNvPr>
          <p:cNvSpPr txBox="1"/>
          <p:nvPr/>
        </p:nvSpPr>
        <p:spPr>
          <a:xfrm>
            <a:off x="10387891" y="5249196"/>
            <a:ext cx="2743200" cy="123111"/>
          </a:xfrm>
          <a:prstGeom prst="rect">
            <a:avLst/>
          </a:prstGeom>
          <a:noFill/>
        </p:spPr>
        <p:txBody>
          <a:bodyPr wrap="square" lIns="0" tIns="0" rIns="0" bIns="0" rtlCol="0">
            <a:spAutoFit/>
          </a:bodyPr>
          <a:lstStyle/>
          <a:p>
            <a:r>
              <a:rPr lang="en-GB" sz="800" dirty="0"/>
              <a:t>© Culture Club/Getty Images</a:t>
            </a:r>
          </a:p>
        </p:txBody>
      </p:sp>
      <p:pic>
        <p:nvPicPr>
          <p:cNvPr id="2" name="Picture 1">
            <a:extLst>
              <a:ext uri="{FF2B5EF4-FFF2-40B4-BE49-F238E27FC236}">
                <a16:creationId xmlns:a16="http://schemas.microsoft.com/office/drawing/2014/main" id="{D443BA3E-9209-4DE1-9754-01F94AE59993}"/>
              </a:ext>
            </a:extLst>
          </p:cNvPr>
          <p:cNvPicPr>
            <a:picLocks noChangeAspect="1"/>
          </p:cNvPicPr>
          <p:nvPr/>
        </p:nvPicPr>
        <p:blipFill>
          <a:blip r:embed="rId2"/>
          <a:stretch>
            <a:fillRect/>
          </a:stretch>
        </p:blipFill>
        <p:spPr>
          <a:xfrm>
            <a:off x="6028026" y="1450808"/>
            <a:ext cx="5613113" cy="3706939"/>
          </a:xfrm>
          <a:prstGeom prst="rect">
            <a:avLst/>
          </a:prstGeom>
        </p:spPr>
      </p:pic>
    </p:spTree>
    <p:extLst>
      <p:ext uri="{BB962C8B-B14F-4D97-AF65-F5344CB8AC3E}">
        <p14:creationId xmlns:p14="http://schemas.microsoft.com/office/powerpoint/2010/main" val="261424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Write a story</a:t>
            </a:r>
          </a:p>
        </p:txBody>
      </p:sp>
      <p:pic>
        <p:nvPicPr>
          <p:cNvPr id="8" name="Graphic 7" descr="Mountains outline">
            <a:extLst>
              <a:ext uri="{FF2B5EF4-FFF2-40B4-BE49-F238E27FC236}">
                <a16:creationId xmlns:a16="http://schemas.microsoft.com/office/drawing/2014/main" id="{C6DF2A31-C6F5-4875-937C-B136FA8D0E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08310" y="3272629"/>
            <a:ext cx="3934408" cy="3934408"/>
          </a:xfrm>
          <a:prstGeom prst="rect">
            <a:avLst/>
          </a:prstGeom>
        </p:spPr>
      </p:pic>
      <p:sp>
        <p:nvSpPr>
          <p:cNvPr id="9" name="Rectangle 8">
            <a:extLst>
              <a:ext uri="{FF2B5EF4-FFF2-40B4-BE49-F238E27FC236}">
                <a16:creationId xmlns:a16="http://schemas.microsoft.com/office/drawing/2014/main" id="{4E0FA038-E944-4C79-84BE-E7406AE902C9}"/>
              </a:ext>
            </a:extLst>
          </p:cNvPr>
          <p:cNvSpPr/>
          <p:nvPr/>
        </p:nvSpPr>
        <p:spPr>
          <a:xfrm>
            <a:off x="1669743" y="4516655"/>
            <a:ext cx="2464837" cy="160486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Opening</a:t>
            </a:r>
          </a:p>
        </p:txBody>
      </p:sp>
      <p:sp>
        <p:nvSpPr>
          <p:cNvPr id="10" name="Rectangle 9">
            <a:extLst>
              <a:ext uri="{FF2B5EF4-FFF2-40B4-BE49-F238E27FC236}">
                <a16:creationId xmlns:a16="http://schemas.microsoft.com/office/drawing/2014/main" id="{CB68C505-8E06-4CCD-9EE3-A3422A79EE94}"/>
              </a:ext>
            </a:extLst>
          </p:cNvPr>
          <p:cNvSpPr/>
          <p:nvPr/>
        </p:nvSpPr>
        <p:spPr>
          <a:xfrm>
            <a:off x="2317566" y="2341347"/>
            <a:ext cx="2667000" cy="2076061"/>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Build up</a:t>
            </a:r>
          </a:p>
          <a:p>
            <a:endParaRPr lang="en-GB" b="1" u="sng" dirty="0">
              <a:solidFill>
                <a:schemeClr val="tx1"/>
              </a:solidFill>
            </a:endParaRPr>
          </a:p>
        </p:txBody>
      </p:sp>
      <p:sp>
        <p:nvSpPr>
          <p:cNvPr id="11" name="Rectangle 10">
            <a:extLst>
              <a:ext uri="{FF2B5EF4-FFF2-40B4-BE49-F238E27FC236}">
                <a16:creationId xmlns:a16="http://schemas.microsoft.com/office/drawing/2014/main" id="{AF507E3B-4588-4DF5-9EE9-6F01409C5F74}"/>
              </a:ext>
            </a:extLst>
          </p:cNvPr>
          <p:cNvSpPr/>
          <p:nvPr/>
        </p:nvSpPr>
        <p:spPr>
          <a:xfrm>
            <a:off x="5070351" y="1089618"/>
            <a:ext cx="2555032" cy="1706848"/>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Problem/dilemma</a:t>
            </a:r>
          </a:p>
        </p:txBody>
      </p:sp>
      <p:sp>
        <p:nvSpPr>
          <p:cNvPr id="12" name="Rectangle 11">
            <a:extLst>
              <a:ext uri="{FF2B5EF4-FFF2-40B4-BE49-F238E27FC236}">
                <a16:creationId xmlns:a16="http://schemas.microsoft.com/office/drawing/2014/main" id="{551B045C-A8CB-45B7-89F8-04683A185EAF}"/>
              </a:ext>
            </a:extLst>
          </p:cNvPr>
          <p:cNvSpPr/>
          <p:nvPr/>
        </p:nvSpPr>
        <p:spPr>
          <a:xfrm>
            <a:off x="7816450" y="2341346"/>
            <a:ext cx="2464837" cy="1706848"/>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Resolution</a:t>
            </a:r>
          </a:p>
        </p:txBody>
      </p:sp>
      <p:sp>
        <p:nvSpPr>
          <p:cNvPr id="13" name="Rectangle 12">
            <a:extLst>
              <a:ext uri="{FF2B5EF4-FFF2-40B4-BE49-F238E27FC236}">
                <a16:creationId xmlns:a16="http://schemas.microsoft.com/office/drawing/2014/main" id="{3C3FDA40-6F44-4847-9C25-82659BE27E3B}"/>
              </a:ext>
            </a:extLst>
          </p:cNvPr>
          <p:cNvSpPr/>
          <p:nvPr/>
        </p:nvSpPr>
        <p:spPr>
          <a:xfrm>
            <a:off x="7942719" y="4437401"/>
            <a:ext cx="2464837" cy="160486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rPr>
              <a:t>Ending</a:t>
            </a:r>
          </a:p>
        </p:txBody>
      </p:sp>
      <p:sp>
        <p:nvSpPr>
          <p:cNvPr id="14" name="Rectangle 13">
            <a:extLst>
              <a:ext uri="{FF2B5EF4-FFF2-40B4-BE49-F238E27FC236}">
                <a16:creationId xmlns:a16="http://schemas.microsoft.com/office/drawing/2014/main" id="{507E3641-D195-4CC6-8FA2-7CC29B311125}"/>
              </a:ext>
            </a:extLst>
          </p:cNvPr>
          <p:cNvSpPr/>
          <p:nvPr/>
        </p:nvSpPr>
        <p:spPr>
          <a:xfrm>
            <a:off x="8635096" y="1102774"/>
            <a:ext cx="1384754" cy="431182"/>
          </a:xfrm>
          <a:prstGeom prst="rect">
            <a:avLst/>
          </a:prstGeom>
          <a:solidFill>
            <a:srgbClr val="41287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bg1"/>
                </a:solidFill>
              </a:rPr>
              <a:t>5 minutes</a:t>
            </a:r>
          </a:p>
        </p:txBody>
      </p:sp>
    </p:spTree>
    <p:extLst>
      <p:ext uri="{BB962C8B-B14F-4D97-AF65-F5344CB8AC3E}">
        <p14:creationId xmlns:p14="http://schemas.microsoft.com/office/powerpoint/2010/main" val="2208653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Write a story</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grpSp>
        <p:nvGrpSpPr>
          <p:cNvPr id="12" name="Group 11">
            <a:extLst>
              <a:ext uri="{FF2B5EF4-FFF2-40B4-BE49-F238E27FC236}">
                <a16:creationId xmlns:a16="http://schemas.microsoft.com/office/drawing/2014/main" id="{80F59BE6-65DA-4E64-8E00-9A7E7F480E4C}"/>
              </a:ext>
            </a:extLst>
          </p:cNvPr>
          <p:cNvGrpSpPr/>
          <p:nvPr/>
        </p:nvGrpSpPr>
        <p:grpSpPr>
          <a:xfrm>
            <a:off x="1632315" y="1070239"/>
            <a:ext cx="5059500" cy="5152493"/>
            <a:chOff x="1724150" y="1070239"/>
            <a:chExt cx="5059500" cy="5152493"/>
          </a:xfrm>
        </p:grpSpPr>
        <p:pic>
          <p:nvPicPr>
            <p:cNvPr id="7" name="Picture 6">
              <a:extLst>
                <a:ext uri="{FF2B5EF4-FFF2-40B4-BE49-F238E27FC236}">
                  <a16:creationId xmlns:a16="http://schemas.microsoft.com/office/drawing/2014/main" id="{5556C8F0-3317-4018-8B71-8ECBF4C10376}"/>
                </a:ext>
              </a:extLst>
            </p:cNvPr>
            <p:cNvPicPr>
              <a:picLocks noChangeAspect="1"/>
            </p:cNvPicPr>
            <p:nvPr/>
          </p:nvPicPr>
          <p:blipFill>
            <a:blip r:embed="rId2"/>
            <a:stretch>
              <a:fillRect/>
            </a:stretch>
          </p:blipFill>
          <p:spPr>
            <a:xfrm>
              <a:off x="1735400" y="1070239"/>
              <a:ext cx="5048250" cy="1133475"/>
            </a:xfrm>
            <a:prstGeom prst="rect">
              <a:avLst/>
            </a:prstGeom>
          </p:spPr>
        </p:pic>
        <p:pic>
          <p:nvPicPr>
            <p:cNvPr id="8" name="Picture 7">
              <a:extLst>
                <a:ext uri="{FF2B5EF4-FFF2-40B4-BE49-F238E27FC236}">
                  <a16:creationId xmlns:a16="http://schemas.microsoft.com/office/drawing/2014/main" id="{D5A5D3E6-609C-4024-A148-9E3DDB792B92}"/>
                </a:ext>
              </a:extLst>
            </p:cNvPr>
            <p:cNvPicPr>
              <a:picLocks noChangeAspect="1"/>
            </p:cNvPicPr>
            <p:nvPr/>
          </p:nvPicPr>
          <p:blipFill>
            <a:blip r:embed="rId3"/>
            <a:stretch>
              <a:fillRect/>
            </a:stretch>
          </p:blipFill>
          <p:spPr>
            <a:xfrm>
              <a:off x="1724150" y="2126982"/>
              <a:ext cx="4229100" cy="2886075"/>
            </a:xfrm>
            <a:prstGeom prst="rect">
              <a:avLst/>
            </a:prstGeom>
          </p:spPr>
        </p:pic>
        <p:pic>
          <p:nvPicPr>
            <p:cNvPr id="9" name="Picture 8">
              <a:extLst>
                <a:ext uri="{FF2B5EF4-FFF2-40B4-BE49-F238E27FC236}">
                  <a16:creationId xmlns:a16="http://schemas.microsoft.com/office/drawing/2014/main" id="{E34B9B1C-E521-4596-BE14-1E51E4F27D20}"/>
                </a:ext>
              </a:extLst>
            </p:cNvPr>
            <p:cNvPicPr>
              <a:picLocks noChangeAspect="1"/>
            </p:cNvPicPr>
            <p:nvPr/>
          </p:nvPicPr>
          <p:blipFill>
            <a:blip r:embed="rId4"/>
            <a:stretch>
              <a:fillRect/>
            </a:stretch>
          </p:blipFill>
          <p:spPr>
            <a:xfrm>
              <a:off x="1724150" y="5013057"/>
              <a:ext cx="4362450" cy="1209675"/>
            </a:xfrm>
            <a:prstGeom prst="rect">
              <a:avLst/>
            </a:prstGeom>
          </p:spPr>
        </p:pic>
      </p:grpSp>
      <p:sp>
        <p:nvSpPr>
          <p:cNvPr id="11" name="TextBox 10">
            <a:extLst>
              <a:ext uri="{FF2B5EF4-FFF2-40B4-BE49-F238E27FC236}">
                <a16:creationId xmlns:a16="http://schemas.microsoft.com/office/drawing/2014/main" id="{0832C879-ADEC-44B9-920F-FBE8E1A68B00}"/>
              </a:ext>
            </a:extLst>
          </p:cNvPr>
          <p:cNvSpPr txBox="1"/>
          <p:nvPr/>
        </p:nvSpPr>
        <p:spPr>
          <a:xfrm>
            <a:off x="6836591" y="4687240"/>
            <a:ext cx="4217848" cy="1084912"/>
          </a:xfrm>
          <a:prstGeom prst="rect">
            <a:avLst/>
          </a:prstGeom>
          <a:solidFill>
            <a:srgbClr val="D2C8E1"/>
          </a:solidFill>
          <a:ln>
            <a:solidFill>
              <a:schemeClr val="tx1"/>
            </a:solidFill>
          </a:ln>
        </p:spPr>
        <p:txBody>
          <a:bodyPr wrap="square">
            <a:spAutoFit/>
          </a:bodyPr>
          <a:lstStyle/>
          <a:p>
            <a:pPr algn="ctr"/>
            <a:r>
              <a:rPr lang="en-GB" sz="2150" dirty="0"/>
              <a:t>(24 marks for content and organisation 16 marks for technical accuracy = 40 marks)</a:t>
            </a:r>
          </a:p>
        </p:txBody>
      </p:sp>
    </p:spTree>
    <p:extLst>
      <p:ext uri="{BB962C8B-B14F-4D97-AF65-F5344CB8AC3E}">
        <p14:creationId xmlns:p14="http://schemas.microsoft.com/office/powerpoint/2010/main" val="95309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fontScale="92500"/>
          </a:bodyPr>
          <a:lstStyle/>
          <a:p>
            <a:pPr marL="0" indent="0"/>
            <a:r>
              <a:rPr lang="en-GB" sz="1400" b="0" dirty="0">
                <a:solidFill>
                  <a:srgbClr val="C84B32"/>
                </a:solidFill>
              </a:rPr>
              <a:t>T</a:t>
            </a:r>
            <a:r>
              <a:rPr lang="en-GB" sz="1400" b="0" dirty="0">
                <a:solidFill>
                  <a:schemeClr val="tx1">
                    <a:lumMod val="65000"/>
                    <a:lumOff val="35000"/>
                  </a:schemeClr>
                </a:solidFill>
              </a:rPr>
              <a:t>he station is </a:t>
            </a:r>
            <a:r>
              <a:rPr lang="en-GB" sz="1400" b="0" dirty="0">
                <a:solidFill>
                  <a:srgbClr val="2F71AC"/>
                </a:solidFill>
              </a:rPr>
              <a:t>bustling</a:t>
            </a:r>
            <a:r>
              <a:rPr lang="en-GB" sz="1400" b="0" dirty="0"/>
              <a:t> </a:t>
            </a:r>
            <a:r>
              <a:rPr lang="en-GB" sz="1400" b="0" dirty="0">
                <a:solidFill>
                  <a:schemeClr val="tx1">
                    <a:lumMod val="65000"/>
                    <a:lumOff val="35000"/>
                  </a:schemeClr>
                </a:solidFill>
              </a:rPr>
              <a:t>with life. </a:t>
            </a:r>
            <a:r>
              <a:rPr lang="en-GB" sz="1400" b="0" dirty="0">
                <a:solidFill>
                  <a:srgbClr val="4B9646"/>
                </a:solidFill>
              </a:rPr>
              <a:t>Every person you could ever wish to meet is present in this small corner of the world</a:t>
            </a:r>
            <a:r>
              <a:rPr lang="en-GB" sz="1400" b="0" dirty="0">
                <a:solidFill>
                  <a:schemeClr val="tx1">
                    <a:lumMod val="65000"/>
                    <a:lumOff val="35000"/>
                  </a:schemeClr>
                </a:solidFill>
              </a:rPr>
              <a:t>. All </a:t>
            </a:r>
            <a:r>
              <a:rPr lang="en-GB" sz="1400" b="0" dirty="0">
                <a:solidFill>
                  <a:srgbClr val="2F71AC"/>
                </a:solidFill>
              </a:rPr>
              <a:t>nationalities</a:t>
            </a:r>
            <a:r>
              <a:rPr lang="en-GB" sz="1400" b="0" dirty="0"/>
              <a:t> </a:t>
            </a:r>
            <a:r>
              <a:rPr lang="en-GB" sz="1400" b="0" dirty="0">
                <a:solidFill>
                  <a:schemeClr val="tx1">
                    <a:lumMod val="65000"/>
                    <a:lumOff val="35000"/>
                  </a:schemeClr>
                </a:solidFill>
              </a:rPr>
              <a:t>lie in every </a:t>
            </a:r>
            <a:r>
              <a:rPr lang="en-GB" sz="1400" b="0" dirty="0">
                <a:solidFill>
                  <a:srgbClr val="2F71AC"/>
                </a:solidFill>
              </a:rPr>
              <a:t>nook and cranny</a:t>
            </a:r>
            <a:r>
              <a:rPr lang="en-GB" sz="1400" b="0" dirty="0">
                <a:solidFill>
                  <a:srgbClr val="C84B32"/>
                </a:solidFill>
              </a:rPr>
              <a:t>,</a:t>
            </a:r>
            <a:r>
              <a:rPr lang="en-GB" sz="1400" b="0" dirty="0"/>
              <a:t> </a:t>
            </a:r>
            <a:r>
              <a:rPr lang="en-GB" sz="1400" b="0" dirty="0">
                <a:solidFill>
                  <a:schemeClr val="tx1">
                    <a:lumMod val="65000"/>
                    <a:lumOff val="35000"/>
                  </a:schemeClr>
                </a:solidFill>
              </a:rPr>
              <a:t>waiting to start their </a:t>
            </a:r>
            <a:r>
              <a:rPr lang="en-GB" sz="1400" b="0" dirty="0">
                <a:solidFill>
                  <a:srgbClr val="2F71AC"/>
                </a:solidFill>
              </a:rPr>
              <a:t>journey</a:t>
            </a:r>
            <a:r>
              <a:rPr lang="en-GB" sz="1400" b="0" dirty="0">
                <a:solidFill>
                  <a:srgbClr val="C84B32"/>
                </a:solidFill>
              </a:rPr>
              <a:t>:</a:t>
            </a:r>
            <a:r>
              <a:rPr lang="en-GB" sz="1400" b="0" dirty="0"/>
              <a:t> </a:t>
            </a:r>
            <a:r>
              <a:rPr lang="en-GB" sz="1400" b="0" dirty="0">
                <a:solidFill>
                  <a:schemeClr val="tx1">
                    <a:lumMod val="65000"/>
                    <a:lumOff val="35000"/>
                  </a:schemeClr>
                </a:solidFill>
              </a:rPr>
              <a:t>there are workers</a:t>
            </a:r>
            <a:r>
              <a:rPr lang="en-GB" sz="1400" b="0" dirty="0">
                <a:solidFill>
                  <a:srgbClr val="C84B32"/>
                </a:solidFill>
              </a:rPr>
              <a:t>,</a:t>
            </a:r>
            <a:r>
              <a:rPr lang="en-GB" sz="1400" b="0" dirty="0"/>
              <a:t> </a:t>
            </a:r>
            <a:r>
              <a:rPr lang="en-GB" sz="1400" b="0" dirty="0">
                <a:solidFill>
                  <a:schemeClr val="tx1">
                    <a:lumMod val="65000"/>
                    <a:lumOff val="35000"/>
                  </a:schemeClr>
                </a:solidFill>
              </a:rPr>
              <a:t>there are </a:t>
            </a:r>
            <a:r>
              <a:rPr lang="en-GB" sz="1400" b="0" dirty="0">
                <a:solidFill>
                  <a:srgbClr val="2F71AC"/>
                </a:solidFill>
              </a:rPr>
              <a:t>tourists</a:t>
            </a:r>
            <a:r>
              <a:rPr lang="en-GB" sz="1400" b="0" dirty="0">
                <a:solidFill>
                  <a:srgbClr val="C84B32"/>
                </a:solidFill>
              </a:rPr>
              <a:t>,</a:t>
            </a:r>
            <a:r>
              <a:rPr lang="en-GB" sz="1400" b="0" dirty="0"/>
              <a:t> </a:t>
            </a:r>
            <a:r>
              <a:rPr lang="en-GB" sz="1400" b="0" dirty="0">
                <a:solidFill>
                  <a:schemeClr val="tx1">
                    <a:lumMod val="65000"/>
                    <a:lumOff val="35000"/>
                  </a:schemeClr>
                </a:solidFill>
              </a:rPr>
              <a:t>there are different partners</a:t>
            </a:r>
            <a:r>
              <a:rPr lang="en-GB" sz="1400" b="0" dirty="0">
                <a:solidFill>
                  <a:srgbClr val="C84B32"/>
                </a:solidFill>
              </a:rPr>
              <a:t>,</a:t>
            </a:r>
            <a:r>
              <a:rPr lang="en-GB" sz="1400" b="0" dirty="0"/>
              <a:t> </a:t>
            </a:r>
            <a:r>
              <a:rPr lang="en-GB" sz="1400" b="0" dirty="0">
                <a:solidFill>
                  <a:schemeClr val="tx1">
                    <a:lumMod val="65000"/>
                    <a:lumOff val="35000"/>
                  </a:schemeClr>
                </a:solidFill>
              </a:rPr>
              <a:t>there are </a:t>
            </a:r>
            <a:r>
              <a:rPr lang="en-GB" sz="1400" b="0" dirty="0">
                <a:solidFill>
                  <a:srgbClr val="2F71AC"/>
                </a:solidFill>
              </a:rPr>
              <a:t>loners</a:t>
            </a:r>
            <a:r>
              <a:rPr lang="en-GB" sz="1400" b="0" dirty="0"/>
              <a:t> </a:t>
            </a:r>
            <a:r>
              <a:rPr lang="en-GB" sz="1400" b="0" dirty="0">
                <a:solidFill>
                  <a:schemeClr val="tx1">
                    <a:lumMod val="65000"/>
                    <a:lumOff val="35000"/>
                  </a:schemeClr>
                </a:solidFill>
              </a:rPr>
              <a:t>and there are families</a:t>
            </a:r>
            <a:r>
              <a:rPr lang="en-GB" sz="1400" b="0" dirty="0">
                <a:solidFill>
                  <a:srgbClr val="C84B32"/>
                </a:solidFill>
              </a:rPr>
              <a:t>,</a:t>
            </a:r>
            <a:r>
              <a:rPr lang="en-GB" sz="1400" b="0" dirty="0"/>
              <a:t> </a:t>
            </a:r>
            <a:r>
              <a:rPr lang="en-GB" sz="1400" b="0" dirty="0">
                <a:solidFill>
                  <a:schemeClr val="tx1">
                    <a:lumMod val="65000"/>
                    <a:lumOff val="35000"/>
                  </a:schemeClr>
                </a:solidFill>
              </a:rPr>
              <a:t>waiting to meet. Everyone is moving quickly; rushing and hanging from the announcement board that supports the entire station. Everywhere there are bursts of life, like </a:t>
            </a:r>
            <a:r>
              <a:rPr lang="en-GB" sz="1400" b="0" dirty="0">
                <a:solidFill>
                  <a:srgbClr val="2F71AC"/>
                </a:solidFill>
              </a:rPr>
              <a:t>confetti</a:t>
            </a:r>
            <a:r>
              <a:rPr lang="en-GB" sz="1400" b="0" dirty="0"/>
              <a:t> </a:t>
            </a:r>
            <a:r>
              <a:rPr lang="en-GB" sz="1400" b="0" dirty="0">
                <a:solidFill>
                  <a:schemeClr val="tx1">
                    <a:lumMod val="65000"/>
                    <a:lumOff val="35000"/>
                  </a:schemeClr>
                </a:solidFill>
              </a:rPr>
              <a:t>being thrown randomly, yet everyone is where they need to be. It is as busy as a ant colony: it’s as if the people are the </a:t>
            </a:r>
            <a:r>
              <a:rPr lang="en-GB" sz="1400" b="0" dirty="0">
                <a:solidFill>
                  <a:srgbClr val="2F71AC"/>
                </a:solidFill>
              </a:rPr>
              <a:t>ants</a:t>
            </a:r>
            <a:r>
              <a:rPr lang="en-GB" sz="1400" b="0" dirty="0">
                <a:solidFill>
                  <a:schemeClr val="tx1">
                    <a:lumMod val="65000"/>
                    <a:lumOff val="35000"/>
                  </a:schemeClr>
                </a:solidFill>
              </a:rPr>
              <a:t>, moving perfectly around each other. </a:t>
            </a:r>
          </a:p>
          <a:p>
            <a:pPr marL="0" indent="0"/>
            <a:r>
              <a:rPr lang="en-GB" sz="1400" b="0" dirty="0">
                <a:solidFill>
                  <a:srgbClr val="2F71AC"/>
                </a:solidFill>
              </a:rPr>
              <a:t>Sunlight streams </a:t>
            </a:r>
            <a:r>
              <a:rPr lang="en-GB" sz="1400" b="0" dirty="0">
                <a:solidFill>
                  <a:schemeClr val="tx1">
                    <a:lumMod val="65000"/>
                    <a:lumOff val="35000"/>
                  </a:schemeClr>
                </a:solidFill>
              </a:rPr>
              <a:t>through the huge windows; illuminating the busy city of transport. The </a:t>
            </a:r>
            <a:r>
              <a:rPr lang="en-GB" sz="1400" b="0" dirty="0">
                <a:solidFill>
                  <a:srgbClr val="4B9646"/>
                </a:solidFill>
              </a:rPr>
              <a:t>enormous windows</a:t>
            </a:r>
            <a:r>
              <a:rPr lang="en-GB" sz="1400" b="0" dirty="0"/>
              <a:t> </a:t>
            </a:r>
            <a:r>
              <a:rPr lang="en-GB" sz="1400" b="0" dirty="0">
                <a:solidFill>
                  <a:srgbClr val="C84B32"/>
                </a:solidFill>
              </a:rPr>
              <a:t>(</a:t>
            </a:r>
            <a:r>
              <a:rPr lang="en-GB" sz="1400" b="0" dirty="0">
                <a:solidFill>
                  <a:srgbClr val="2F71AC"/>
                </a:solidFill>
              </a:rPr>
              <a:t>supported by huge brick columns</a:t>
            </a:r>
            <a:r>
              <a:rPr lang="en-GB" sz="1400" b="0" dirty="0">
                <a:solidFill>
                  <a:srgbClr val="C84B32"/>
                </a:solidFill>
              </a:rPr>
              <a:t>)</a:t>
            </a:r>
            <a:r>
              <a:rPr lang="en-GB" sz="1400" b="0" dirty="0"/>
              <a:t> </a:t>
            </a:r>
            <a:r>
              <a:rPr lang="en-GB" sz="1400" b="0" dirty="0">
                <a:solidFill>
                  <a:srgbClr val="4B9646"/>
                </a:solidFill>
              </a:rPr>
              <a:t>let the sunlight in</a:t>
            </a:r>
            <a:r>
              <a:rPr lang="en-GB" sz="1400" b="0" dirty="0">
                <a:solidFill>
                  <a:schemeClr val="tx1">
                    <a:lumMod val="65000"/>
                    <a:lumOff val="35000"/>
                  </a:schemeClr>
                </a:solidFill>
              </a:rPr>
              <a:t>,</a:t>
            </a:r>
            <a:r>
              <a:rPr lang="en-GB" sz="1400" b="0" dirty="0"/>
              <a:t> </a:t>
            </a:r>
            <a:r>
              <a:rPr lang="en-GB" sz="1400" b="0" dirty="0">
                <a:solidFill>
                  <a:srgbClr val="4B9646"/>
                </a:solidFill>
              </a:rPr>
              <a:t>but</a:t>
            </a:r>
            <a:r>
              <a:rPr lang="en-GB" sz="1400" b="0" dirty="0"/>
              <a:t> </a:t>
            </a:r>
            <a:r>
              <a:rPr lang="en-GB" sz="1400" b="0" dirty="0">
                <a:solidFill>
                  <a:srgbClr val="2F71AC"/>
                </a:solidFill>
              </a:rPr>
              <a:t>shield</a:t>
            </a:r>
            <a:r>
              <a:rPr lang="en-GB" sz="1400" b="0" dirty="0">
                <a:solidFill>
                  <a:schemeClr val="tx1">
                    <a:lumMod val="65000"/>
                    <a:lumOff val="35000"/>
                  </a:schemeClr>
                </a:solidFill>
              </a:rPr>
              <a:t> the </a:t>
            </a:r>
            <a:r>
              <a:rPr lang="en-GB" sz="1400" b="0" dirty="0">
                <a:solidFill>
                  <a:srgbClr val="4B9646"/>
                </a:solidFill>
              </a:rPr>
              <a:t>station from the outside, manic world</a:t>
            </a:r>
            <a:r>
              <a:rPr lang="en-GB" sz="1400" b="0" dirty="0"/>
              <a:t>. </a:t>
            </a:r>
          </a:p>
          <a:p>
            <a:pPr marL="0" indent="0"/>
            <a:r>
              <a:rPr lang="en-GB" sz="1400" b="0" dirty="0">
                <a:solidFill>
                  <a:schemeClr val="tx1">
                    <a:lumMod val="65000"/>
                    <a:lumOff val="35000"/>
                  </a:schemeClr>
                </a:solidFill>
              </a:rPr>
              <a:t>Each person is filled with a different emotion – some are happy, some are worried. </a:t>
            </a:r>
          </a:p>
          <a:p>
            <a:pPr marL="0" indent="0"/>
            <a:r>
              <a:rPr lang="en-GB" sz="1400" b="0" dirty="0">
                <a:solidFill>
                  <a:schemeClr val="tx1">
                    <a:lumMod val="65000"/>
                    <a:lumOff val="35000"/>
                  </a:schemeClr>
                </a:solidFill>
              </a:rPr>
              <a:t>The lone black figure at the entrance to the station is holding onto a </a:t>
            </a:r>
            <a:r>
              <a:rPr lang="en-GB" sz="1400" b="0" dirty="0">
                <a:solidFill>
                  <a:srgbClr val="2F71AC"/>
                </a:solidFill>
              </a:rPr>
              <a:t>briefcase</a:t>
            </a:r>
            <a:r>
              <a:rPr lang="en-GB" sz="1400" b="0" dirty="0"/>
              <a:t> </a:t>
            </a:r>
            <a:r>
              <a:rPr lang="en-GB" sz="1400" b="0" dirty="0">
                <a:solidFill>
                  <a:schemeClr val="tx1">
                    <a:lumMod val="65000"/>
                    <a:lumOff val="35000"/>
                  </a:schemeClr>
                </a:solidFill>
              </a:rPr>
              <a:t>which is packed full of stressful tasks for the day. </a:t>
            </a:r>
            <a:r>
              <a:rPr lang="en-GB" sz="1400" b="0" dirty="0">
                <a:solidFill>
                  <a:srgbClr val="4B9646"/>
                </a:solidFill>
              </a:rPr>
              <a:t>Opposite him is a family of 4</a:t>
            </a:r>
            <a:r>
              <a:rPr lang="en-GB" sz="1400" b="0" dirty="0">
                <a:solidFill>
                  <a:srgbClr val="C84B32"/>
                </a:solidFill>
              </a:rPr>
              <a:t>,</a:t>
            </a:r>
            <a:r>
              <a:rPr lang="en-GB" sz="1400" b="0" dirty="0"/>
              <a:t> </a:t>
            </a:r>
            <a:r>
              <a:rPr lang="en-GB" sz="1400" b="0" dirty="0">
                <a:solidFill>
                  <a:srgbClr val="4B9646"/>
                </a:solidFill>
              </a:rPr>
              <a:t>with two children </a:t>
            </a:r>
            <a:r>
              <a:rPr lang="en-GB" sz="1400" b="0" dirty="0">
                <a:solidFill>
                  <a:srgbClr val="C84B32"/>
                </a:solidFill>
              </a:rPr>
              <a:t>–</a:t>
            </a:r>
            <a:r>
              <a:rPr lang="en-GB" sz="1400" b="0" dirty="0"/>
              <a:t> </a:t>
            </a:r>
            <a:r>
              <a:rPr lang="en-GB" sz="1400" b="0" dirty="0">
                <a:solidFill>
                  <a:srgbClr val="4B9646"/>
                </a:solidFill>
              </a:rPr>
              <a:t>one purposefully making the other cry</a:t>
            </a:r>
            <a:r>
              <a:rPr lang="en-GB" sz="1400" b="0" dirty="0">
                <a:solidFill>
                  <a:schemeClr val="tx1">
                    <a:lumMod val="65000"/>
                    <a:lumOff val="35000"/>
                  </a:schemeClr>
                </a:solidFill>
              </a:rPr>
              <a:t>. </a:t>
            </a:r>
            <a:r>
              <a:rPr lang="en-GB" sz="1400" b="0" dirty="0">
                <a:solidFill>
                  <a:srgbClr val="4B9646"/>
                </a:solidFill>
              </a:rPr>
              <a:t>A gigantic clock </a:t>
            </a:r>
            <a:r>
              <a:rPr lang="en-GB" sz="1400" b="0" dirty="0">
                <a:solidFill>
                  <a:srgbClr val="C84B32"/>
                </a:solidFill>
              </a:rPr>
              <a:t>–</a:t>
            </a:r>
            <a:r>
              <a:rPr lang="en-GB" sz="1400" b="0" dirty="0"/>
              <a:t> </a:t>
            </a:r>
            <a:r>
              <a:rPr lang="en-GB" sz="1400" b="0" dirty="0">
                <a:solidFill>
                  <a:srgbClr val="4B9646"/>
                </a:solidFill>
              </a:rPr>
              <a:t>ticking, angrily </a:t>
            </a:r>
            <a:r>
              <a:rPr lang="en-GB" sz="1400" b="0" dirty="0">
                <a:solidFill>
                  <a:srgbClr val="C84B32"/>
                </a:solidFill>
              </a:rPr>
              <a:t>–</a:t>
            </a:r>
            <a:r>
              <a:rPr lang="en-GB" sz="1400" b="0" dirty="0"/>
              <a:t> </a:t>
            </a:r>
            <a:r>
              <a:rPr lang="en-GB" sz="1400" b="0" dirty="0">
                <a:solidFill>
                  <a:srgbClr val="4B9646"/>
                </a:solidFill>
              </a:rPr>
              <a:t>hangs from above, catching everyone’s attention</a:t>
            </a:r>
            <a:r>
              <a:rPr lang="en-GB" sz="1400" b="0" dirty="0">
                <a:solidFill>
                  <a:schemeClr val="tx1">
                    <a:lumMod val="65000"/>
                    <a:lumOff val="35000"/>
                  </a:schemeClr>
                </a:solidFill>
              </a:rPr>
              <a:t>.  And underneath it are bunches of station workers. At the very back are the </a:t>
            </a:r>
            <a:r>
              <a:rPr lang="en-GB" sz="1400" b="0" dirty="0">
                <a:solidFill>
                  <a:srgbClr val="2F71AC"/>
                </a:solidFill>
              </a:rPr>
              <a:t>impressive marble </a:t>
            </a:r>
            <a:r>
              <a:rPr lang="en-GB" sz="1400" b="0" dirty="0">
                <a:solidFill>
                  <a:schemeClr val="tx1">
                    <a:lumMod val="65000"/>
                    <a:lumOff val="35000"/>
                  </a:schemeClr>
                </a:solidFill>
              </a:rPr>
              <a:t>station steps, who wait for the station master and his staff. Every person imaginable lies in this station</a:t>
            </a:r>
            <a:r>
              <a:rPr lang="en-GB" sz="1400" b="0" dirty="0">
                <a:solidFill>
                  <a:srgbClr val="C84B32"/>
                </a:solidFill>
              </a:rPr>
              <a:t>!</a:t>
            </a:r>
            <a:r>
              <a:rPr lang="en-GB" sz="1400" b="0" dirty="0"/>
              <a:t> </a:t>
            </a:r>
          </a:p>
          <a:p>
            <a:pPr marL="0" indent="0"/>
            <a:r>
              <a:rPr lang="en-GB" sz="1400" b="0" dirty="0">
                <a:solidFill>
                  <a:schemeClr val="tx1">
                    <a:lumMod val="65000"/>
                    <a:lumOff val="35000"/>
                  </a:schemeClr>
                </a:solidFill>
              </a:rPr>
              <a:t>I can imagine the people and station staff arguing over prices and how this creates a tense atmosphere.</a:t>
            </a:r>
          </a:p>
          <a:p>
            <a:pPr marL="0" indent="0"/>
            <a:r>
              <a:rPr lang="en-GB" sz="1400" b="0" dirty="0">
                <a:solidFill>
                  <a:schemeClr val="tx1">
                    <a:lumMod val="65000"/>
                    <a:lumOff val="35000"/>
                  </a:schemeClr>
                </a:solidFill>
              </a:rPr>
              <a:t>However, this station is only filled with people making short journeys. </a:t>
            </a:r>
            <a:r>
              <a:rPr lang="en-GB" sz="1400" b="0" dirty="0">
                <a:solidFill>
                  <a:srgbClr val="4B9646"/>
                </a:solidFill>
              </a:rPr>
              <a:t>One day, could this be gone</a:t>
            </a:r>
            <a:r>
              <a:rPr lang="en-GB" sz="1400" b="0" dirty="0">
                <a:solidFill>
                  <a:srgbClr val="C84B32"/>
                </a:solidFill>
              </a:rPr>
              <a:t>?</a:t>
            </a:r>
            <a:r>
              <a:rPr lang="en-GB" sz="1400" b="0" dirty="0"/>
              <a:t>  </a:t>
            </a:r>
            <a:r>
              <a:rPr lang="en-GB" sz="1400" b="0" dirty="0">
                <a:solidFill>
                  <a:srgbClr val="4B9646"/>
                </a:solidFill>
              </a:rPr>
              <a:t>Could this small world, full of light, slowly disappear</a:t>
            </a:r>
            <a:r>
              <a:rPr lang="en-GB" sz="1400" b="0" dirty="0">
                <a:solidFill>
                  <a:srgbClr val="C84B32"/>
                </a:solidFill>
              </a:rPr>
              <a:t>…? </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Example response</a:t>
            </a:r>
          </a:p>
        </p:txBody>
      </p:sp>
      <p:sp>
        <p:nvSpPr>
          <p:cNvPr id="7" name="Content Placeholder 2">
            <a:extLst>
              <a:ext uri="{FF2B5EF4-FFF2-40B4-BE49-F238E27FC236}">
                <a16:creationId xmlns:a16="http://schemas.microsoft.com/office/drawing/2014/main" id="{2FCE363E-9756-48D3-946F-7319E41A6794}"/>
              </a:ext>
            </a:extLst>
          </p:cNvPr>
          <p:cNvSpPr txBox="1">
            <a:spLocks/>
          </p:cNvSpPr>
          <p:nvPr/>
        </p:nvSpPr>
        <p:spPr>
          <a:xfrm>
            <a:off x="1776799" y="5941536"/>
            <a:ext cx="10137551" cy="4572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7000"/>
              </a:lnSpc>
              <a:spcAft>
                <a:spcPts val="800"/>
              </a:spcAft>
              <a:buNone/>
            </a:pPr>
            <a:r>
              <a:rPr lang="en-GB" sz="1800" b="1" dirty="0">
                <a:solidFill>
                  <a:srgbClr val="2F71AC"/>
                </a:solidFill>
                <a:latin typeface="Source Sans Pro" panose="020B0503030403020204" pitchFamily="34" charset="0"/>
                <a:ea typeface="DengXian" panose="02010600030101010101" pitchFamily="2" charset="-122"/>
                <a:cs typeface="Arial" panose="020B0604020202020204" pitchFamily="34" charset="0"/>
              </a:rPr>
              <a:t>Range of vocabulary</a:t>
            </a:r>
            <a:r>
              <a:rPr lang="en-GB" sz="1800" b="1" dirty="0">
                <a:solidFill>
                  <a:srgbClr val="0070C0"/>
                </a:solidFill>
                <a:latin typeface="Source Sans Pro" panose="020B0503030403020204" pitchFamily="34" charset="0"/>
                <a:ea typeface="DengXian" panose="02010600030101010101" pitchFamily="2" charset="-122"/>
                <a:cs typeface="Arial" panose="020B0604020202020204" pitchFamily="34" charset="0"/>
              </a:rPr>
              <a:t>		</a:t>
            </a:r>
            <a:r>
              <a:rPr lang="en-GB" sz="1800" b="1" dirty="0">
                <a:solidFill>
                  <a:srgbClr val="4B9646"/>
                </a:solidFill>
                <a:latin typeface="Source Sans Pro" panose="020B0503030403020204" pitchFamily="34" charset="0"/>
                <a:ea typeface="DengXian" panose="02010600030101010101" pitchFamily="2" charset="-122"/>
                <a:cs typeface="Arial" panose="020B0604020202020204" pitchFamily="34" charset="0"/>
              </a:rPr>
              <a:t>Range of sentence types/structures	</a:t>
            </a:r>
            <a:r>
              <a:rPr lang="en-GB" sz="1800" b="1" dirty="0">
                <a:solidFill>
                  <a:srgbClr val="00B050"/>
                </a:solidFill>
                <a:latin typeface="Source Sans Pro" panose="020B0503030403020204" pitchFamily="34" charset="0"/>
                <a:ea typeface="DengXian" panose="02010600030101010101" pitchFamily="2" charset="-122"/>
                <a:cs typeface="Arial" panose="020B0604020202020204" pitchFamily="34" charset="0"/>
              </a:rPr>
              <a:t>	</a:t>
            </a:r>
            <a:r>
              <a:rPr lang="en-GB" sz="1800" b="1" dirty="0">
                <a:solidFill>
                  <a:srgbClr val="C84B32"/>
                </a:solidFill>
                <a:latin typeface="Source Sans Pro" panose="020B0503030403020204" pitchFamily="34" charset="0"/>
                <a:ea typeface="DengXian" panose="02010600030101010101" pitchFamily="2" charset="-122"/>
                <a:cs typeface="Arial" panose="020B0604020202020204" pitchFamily="34" charset="0"/>
              </a:rPr>
              <a:t>Range of punctuation</a:t>
            </a:r>
            <a:endParaRPr lang="en-GB" sz="1800" dirty="0">
              <a:solidFill>
                <a:srgbClr val="C84B32"/>
              </a:solidFill>
              <a:latin typeface="Source Sans Pro" panose="020B0503030403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4479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0" indent="0"/>
            <a:r>
              <a:rPr lang="en-GB" dirty="0"/>
              <a:t>Add your response here</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Example response</a:t>
            </a:r>
          </a:p>
        </p:txBody>
      </p:sp>
      <p:sp>
        <p:nvSpPr>
          <p:cNvPr id="8" name="Content Placeholder 2">
            <a:extLst>
              <a:ext uri="{FF2B5EF4-FFF2-40B4-BE49-F238E27FC236}">
                <a16:creationId xmlns:a16="http://schemas.microsoft.com/office/drawing/2014/main" id="{D5A24EA8-D7B9-4A74-8B68-189E4BF51217}"/>
              </a:ext>
            </a:extLst>
          </p:cNvPr>
          <p:cNvSpPr txBox="1">
            <a:spLocks/>
          </p:cNvSpPr>
          <p:nvPr/>
        </p:nvSpPr>
        <p:spPr>
          <a:xfrm>
            <a:off x="1776799" y="5941536"/>
            <a:ext cx="10137551" cy="4572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7000"/>
              </a:lnSpc>
              <a:spcAft>
                <a:spcPts val="800"/>
              </a:spcAft>
              <a:buNone/>
            </a:pPr>
            <a:r>
              <a:rPr lang="en-GB" sz="1800" b="1" dirty="0">
                <a:solidFill>
                  <a:srgbClr val="2F71AC"/>
                </a:solidFill>
                <a:latin typeface="Source Sans Pro" panose="020B0503030403020204" pitchFamily="34" charset="0"/>
                <a:ea typeface="DengXian" panose="02010600030101010101" pitchFamily="2" charset="-122"/>
                <a:cs typeface="Arial" panose="020B0604020202020204" pitchFamily="34" charset="0"/>
              </a:rPr>
              <a:t>Range of vocabulary</a:t>
            </a:r>
            <a:r>
              <a:rPr lang="en-GB" sz="1800" b="1" dirty="0">
                <a:solidFill>
                  <a:srgbClr val="0070C0"/>
                </a:solidFill>
                <a:latin typeface="Source Sans Pro" panose="020B0503030403020204" pitchFamily="34" charset="0"/>
                <a:ea typeface="DengXian" panose="02010600030101010101" pitchFamily="2" charset="-122"/>
                <a:cs typeface="Arial" panose="020B0604020202020204" pitchFamily="34" charset="0"/>
              </a:rPr>
              <a:t>		</a:t>
            </a:r>
            <a:r>
              <a:rPr lang="en-GB" sz="1800" b="1" dirty="0">
                <a:solidFill>
                  <a:srgbClr val="4B9646"/>
                </a:solidFill>
                <a:latin typeface="Source Sans Pro" panose="020B0503030403020204" pitchFamily="34" charset="0"/>
                <a:ea typeface="DengXian" panose="02010600030101010101" pitchFamily="2" charset="-122"/>
                <a:cs typeface="Arial" panose="020B0604020202020204" pitchFamily="34" charset="0"/>
              </a:rPr>
              <a:t>Range of sentence types/structures	</a:t>
            </a:r>
            <a:r>
              <a:rPr lang="en-GB" sz="1800" b="1" dirty="0">
                <a:solidFill>
                  <a:srgbClr val="00B050"/>
                </a:solidFill>
                <a:latin typeface="Source Sans Pro" panose="020B0503030403020204" pitchFamily="34" charset="0"/>
                <a:ea typeface="DengXian" panose="02010600030101010101" pitchFamily="2" charset="-122"/>
                <a:cs typeface="Arial" panose="020B0604020202020204" pitchFamily="34" charset="0"/>
              </a:rPr>
              <a:t>	</a:t>
            </a:r>
            <a:r>
              <a:rPr lang="en-GB" sz="1800" b="1" dirty="0">
                <a:solidFill>
                  <a:srgbClr val="C84B32"/>
                </a:solidFill>
                <a:latin typeface="Source Sans Pro" panose="020B0503030403020204" pitchFamily="34" charset="0"/>
                <a:ea typeface="DengXian" panose="02010600030101010101" pitchFamily="2" charset="-122"/>
                <a:cs typeface="Arial" panose="020B0604020202020204" pitchFamily="34" charset="0"/>
              </a:rPr>
              <a:t>Range of punctuation</a:t>
            </a:r>
            <a:endParaRPr lang="en-GB" sz="1800" dirty="0">
              <a:solidFill>
                <a:srgbClr val="C84B32"/>
              </a:solidFill>
              <a:latin typeface="Source Sans Pro" panose="020B0503030403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280915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21FBE634-4945-497D-8F6C-1BBDE1292B69}"/>
              </a:ext>
            </a:extLst>
          </p:cNvPr>
          <p:cNvSpPr>
            <a:spLocks noGrp="1"/>
          </p:cNvSpPr>
          <p:nvPr>
            <p:ph idx="1"/>
          </p:nvPr>
        </p:nvSpPr>
        <p:spPr/>
        <p:txBody>
          <a:bodyPr>
            <a:normAutofit/>
          </a:bodyPr>
          <a:lstStyle/>
          <a:p>
            <a:pPr marL="0" indent="0">
              <a:lnSpc>
                <a:spcPct val="100000"/>
              </a:lnSpc>
            </a:pPr>
            <a:r>
              <a:rPr lang="en-GB" sz="1200" dirty="0">
                <a:solidFill>
                  <a:srgbClr val="000000"/>
                </a:solidFill>
                <a:ea typeface="Calibri"/>
                <a:cs typeface="Times New Roman"/>
              </a:rPr>
              <a:t>Features to include:</a:t>
            </a:r>
          </a:p>
          <a:p>
            <a:pPr marL="171450" lvl="0" indent="-171450">
              <a:lnSpc>
                <a:spcPct val="100000"/>
              </a:lnSpc>
              <a:buFont typeface="Arial" panose="020B0604020202020204" pitchFamily="34" charset="0"/>
              <a:buChar char="•"/>
            </a:pPr>
            <a:r>
              <a:rPr lang="en-GB" sz="1200" b="0" dirty="0">
                <a:solidFill>
                  <a:srgbClr val="000000"/>
                </a:solidFill>
                <a:cs typeface="Times New Roman"/>
              </a:rPr>
              <a:t>Similes</a:t>
            </a:r>
          </a:p>
          <a:p>
            <a:pPr marL="171450" lvl="0" indent="-171450">
              <a:lnSpc>
                <a:spcPct val="100000"/>
              </a:lnSpc>
              <a:buFont typeface="Arial" panose="020B0604020202020204" pitchFamily="34" charset="0"/>
              <a:buChar char="•"/>
            </a:pPr>
            <a:r>
              <a:rPr lang="en-GB" sz="1200" b="0" dirty="0">
                <a:solidFill>
                  <a:srgbClr val="000000"/>
                </a:solidFill>
                <a:cs typeface="Times New Roman"/>
              </a:rPr>
              <a:t>Onomatopoeia</a:t>
            </a:r>
          </a:p>
          <a:p>
            <a:pPr marL="171450" lvl="0" indent="-171450">
              <a:lnSpc>
                <a:spcPct val="100000"/>
              </a:lnSpc>
              <a:buFont typeface="Arial" panose="020B0604020202020204" pitchFamily="34" charset="0"/>
              <a:buChar char="•"/>
            </a:pPr>
            <a:r>
              <a:rPr lang="en-GB" sz="1200" b="0" dirty="0">
                <a:solidFill>
                  <a:srgbClr val="000000"/>
                </a:solidFill>
                <a:cs typeface="Times New Roman"/>
              </a:rPr>
              <a:t>Adjectives and adverbs</a:t>
            </a:r>
          </a:p>
          <a:p>
            <a:pPr marL="171450" lvl="0" indent="-171450">
              <a:lnSpc>
                <a:spcPct val="100000"/>
              </a:lnSpc>
              <a:buFont typeface="Arial" panose="020B0604020202020204" pitchFamily="34" charset="0"/>
              <a:buChar char="•"/>
            </a:pPr>
            <a:r>
              <a:rPr lang="en-GB" sz="1200" b="0" dirty="0">
                <a:solidFill>
                  <a:srgbClr val="000000"/>
                </a:solidFill>
                <a:cs typeface="Times New Roman"/>
              </a:rPr>
              <a:t>Personification</a:t>
            </a:r>
          </a:p>
          <a:p>
            <a:pPr marL="171450" indent="-171450">
              <a:lnSpc>
                <a:spcPct val="100000"/>
              </a:lnSpc>
              <a:buFont typeface="Arial" panose="020B0604020202020204" pitchFamily="34" charset="0"/>
              <a:buChar char="•"/>
            </a:pPr>
            <a:r>
              <a:rPr lang="en-GB" sz="1200" b="0" dirty="0">
                <a:solidFill>
                  <a:srgbClr val="000000"/>
                </a:solidFill>
                <a:ea typeface="Calibri"/>
                <a:cs typeface="Times New Roman"/>
              </a:rPr>
              <a:t>Senses</a:t>
            </a:r>
          </a:p>
          <a:p>
            <a:pPr marL="171450" indent="-171450">
              <a:lnSpc>
                <a:spcPct val="100000"/>
              </a:lnSpc>
              <a:buFont typeface="Arial" panose="020B0604020202020204" pitchFamily="34" charset="0"/>
              <a:buChar char="•"/>
            </a:pPr>
            <a:r>
              <a:rPr lang="en-GB" sz="1200" b="0" dirty="0">
                <a:solidFill>
                  <a:srgbClr val="000000"/>
                </a:solidFill>
                <a:ea typeface="Calibri"/>
                <a:cs typeface="Times New Roman"/>
              </a:rPr>
              <a:t>Alliteration and assonance</a:t>
            </a:r>
          </a:p>
          <a:p>
            <a:pPr marL="171450" indent="-171450">
              <a:lnSpc>
                <a:spcPct val="100000"/>
              </a:lnSpc>
              <a:buFont typeface="Arial" panose="020B0604020202020204" pitchFamily="34" charset="0"/>
              <a:buChar char="•"/>
            </a:pPr>
            <a:r>
              <a:rPr lang="en-GB" sz="1200" b="0" dirty="0">
                <a:solidFill>
                  <a:srgbClr val="000000"/>
                </a:solidFill>
                <a:ea typeface="Calibri"/>
                <a:cs typeface="Times New Roman"/>
              </a:rPr>
              <a:t>Metaphors</a:t>
            </a:r>
          </a:p>
          <a:p>
            <a:pPr marL="171450" indent="-171450">
              <a:lnSpc>
                <a:spcPct val="100000"/>
              </a:lnSpc>
              <a:buFont typeface="Arial" panose="020B0604020202020204" pitchFamily="34" charset="0"/>
              <a:buChar char="•"/>
            </a:pPr>
            <a:r>
              <a:rPr lang="en-GB" sz="1200" b="0" dirty="0">
                <a:solidFill>
                  <a:srgbClr val="000000"/>
                </a:solidFill>
                <a:ea typeface="Calibri"/>
                <a:cs typeface="Times New Roman"/>
              </a:rPr>
              <a:t>Range of vocabulary</a:t>
            </a:r>
          </a:p>
          <a:p>
            <a:pPr marL="171450" indent="-171450">
              <a:lnSpc>
                <a:spcPct val="100000"/>
              </a:lnSpc>
              <a:buFont typeface="Arial" panose="020B0604020202020204" pitchFamily="34" charset="0"/>
              <a:buChar char="•"/>
            </a:pPr>
            <a:r>
              <a:rPr lang="en-GB" sz="1200" b="0" dirty="0">
                <a:solidFill>
                  <a:srgbClr val="000000"/>
                </a:solidFill>
                <a:ea typeface="Calibri"/>
                <a:cs typeface="Times New Roman"/>
              </a:rPr>
              <a:t>Connectives</a:t>
            </a:r>
          </a:p>
          <a:p>
            <a:pPr lvl="0">
              <a:lnSpc>
                <a:spcPct val="115000"/>
              </a:lnSpc>
              <a:buFont typeface="Calibri"/>
              <a:buChar char="□"/>
            </a:pPr>
            <a:endParaRPr lang="en-GB" sz="1200"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Prompts</a:t>
            </a:r>
          </a:p>
        </p:txBody>
      </p:sp>
      <p:sp>
        <p:nvSpPr>
          <p:cNvPr id="8" name="Rectangle 7">
            <a:extLst>
              <a:ext uri="{FF2B5EF4-FFF2-40B4-BE49-F238E27FC236}">
                <a16:creationId xmlns:a16="http://schemas.microsoft.com/office/drawing/2014/main" id="{36C36E5A-A66D-4009-B57B-E3FEC25B7889}"/>
              </a:ext>
            </a:extLst>
          </p:cNvPr>
          <p:cNvSpPr/>
          <p:nvPr/>
        </p:nvSpPr>
        <p:spPr>
          <a:xfrm>
            <a:off x="298938" y="1818920"/>
            <a:ext cx="11342201" cy="33597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5A659913-91CC-4857-BC79-3A62D4862084}"/>
              </a:ext>
            </a:extLst>
          </p:cNvPr>
          <p:cNvSpPr txBox="1">
            <a:spLocks/>
          </p:cNvSpPr>
          <p:nvPr/>
        </p:nvSpPr>
        <p:spPr>
          <a:xfrm>
            <a:off x="4329536" y="1935262"/>
            <a:ext cx="2267857" cy="23278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200" b="1" dirty="0">
                <a:solidFill>
                  <a:srgbClr val="000000"/>
                </a:solidFill>
                <a:ea typeface="Calibri"/>
                <a:cs typeface="Times New Roman"/>
              </a:rPr>
              <a:t>Stylistic devices:</a:t>
            </a:r>
          </a:p>
          <a:p>
            <a:pPr>
              <a:lnSpc>
                <a:spcPct val="150000"/>
              </a:lnSpc>
            </a:pPr>
            <a:r>
              <a:rPr lang="en-GB" sz="1200" dirty="0">
                <a:solidFill>
                  <a:srgbClr val="000000"/>
                </a:solidFill>
                <a:ea typeface="Calibri"/>
                <a:cs typeface="Times New Roman"/>
              </a:rPr>
              <a:t>Paragraphs</a:t>
            </a:r>
          </a:p>
          <a:p>
            <a:pPr>
              <a:lnSpc>
                <a:spcPct val="150000"/>
              </a:lnSpc>
            </a:pPr>
            <a:r>
              <a:rPr lang="en-GB" sz="1200" dirty="0">
                <a:solidFill>
                  <a:srgbClr val="000000"/>
                </a:solidFill>
                <a:cs typeface="Times New Roman"/>
              </a:rPr>
              <a:t>Simple sentences</a:t>
            </a:r>
          </a:p>
          <a:p>
            <a:pPr>
              <a:lnSpc>
                <a:spcPct val="150000"/>
              </a:lnSpc>
            </a:pPr>
            <a:r>
              <a:rPr lang="en-GB" sz="1200" dirty="0">
                <a:solidFill>
                  <a:srgbClr val="000000"/>
                </a:solidFill>
                <a:cs typeface="Times New Roman"/>
              </a:rPr>
              <a:t>Compound sentences</a:t>
            </a:r>
          </a:p>
          <a:p>
            <a:pPr>
              <a:lnSpc>
                <a:spcPct val="150000"/>
              </a:lnSpc>
            </a:pPr>
            <a:r>
              <a:rPr lang="en-GB" sz="1200" dirty="0">
                <a:solidFill>
                  <a:srgbClr val="000000"/>
                </a:solidFill>
                <a:cs typeface="Times New Roman"/>
              </a:rPr>
              <a:t>Complex sentences</a:t>
            </a:r>
          </a:p>
          <a:p>
            <a:pPr>
              <a:lnSpc>
                <a:spcPct val="150000"/>
              </a:lnSpc>
            </a:pPr>
            <a:r>
              <a:rPr lang="en-GB" sz="1200" dirty="0">
                <a:solidFill>
                  <a:srgbClr val="000000"/>
                </a:solidFill>
                <a:cs typeface="Times New Roman"/>
              </a:rPr>
              <a:t>. , ? ! C</a:t>
            </a:r>
          </a:p>
          <a:p>
            <a:pPr>
              <a:lnSpc>
                <a:spcPct val="150000"/>
              </a:lnSpc>
            </a:pPr>
            <a:r>
              <a:rPr lang="en-GB" sz="1200" dirty="0">
                <a:solidFill>
                  <a:srgbClr val="000000"/>
                </a:solidFill>
                <a:cs typeface="Times New Roman"/>
              </a:rPr>
              <a:t>: ; ( ) ,,</a:t>
            </a:r>
          </a:p>
          <a:p>
            <a:pPr marL="0" indent="0">
              <a:lnSpc>
                <a:spcPct val="115000"/>
              </a:lnSpc>
              <a:buNone/>
            </a:pPr>
            <a:endParaRPr lang="en-GB" sz="1200" dirty="0">
              <a:solidFill>
                <a:srgbClr val="000000"/>
              </a:solidFill>
              <a:cs typeface="Times New Roman"/>
            </a:endParaRPr>
          </a:p>
          <a:p>
            <a:pPr lvl="0">
              <a:lnSpc>
                <a:spcPct val="115000"/>
              </a:lnSpc>
              <a:buFont typeface="Calibri"/>
              <a:buChar char="□"/>
            </a:pPr>
            <a:endParaRPr lang="en-GB" sz="1200" dirty="0">
              <a:solidFill>
                <a:srgbClr val="000000"/>
              </a:solidFill>
              <a:cs typeface="Times New Roman"/>
            </a:endParaRPr>
          </a:p>
        </p:txBody>
      </p:sp>
      <p:sp>
        <p:nvSpPr>
          <p:cNvPr id="11" name="TextBox 10">
            <a:extLst>
              <a:ext uri="{FF2B5EF4-FFF2-40B4-BE49-F238E27FC236}">
                <a16:creationId xmlns:a16="http://schemas.microsoft.com/office/drawing/2014/main" id="{46D7837B-3721-439E-9B20-7FB487E71875}"/>
              </a:ext>
            </a:extLst>
          </p:cNvPr>
          <p:cNvSpPr txBox="1"/>
          <p:nvPr/>
        </p:nvSpPr>
        <p:spPr>
          <a:xfrm>
            <a:off x="6849319" y="1962869"/>
            <a:ext cx="3635602" cy="2308324"/>
          </a:xfrm>
          <a:prstGeom prst="rect">
            <a:avLst/>
          </a:prstGeom>
          <a:solidFill>
            <a:srgbClr val="D2C8E1"/>
          </a:solidFill>
          <a:ln>
            <a:solidFill>
              <a:schemeClr val="tx1"/>
            </a:solidFill>
          </a:ln>
        </p:spPr>
        <p:txBody>
          <a:bodyPr wrap="square" rtlCol="0">
            <a:spAutoFit/>
          </a:bodyPr>
          <a:lstStyle/>
          <a:p>
            <a:r>
              <a:rPr lang="en-GB" sz="1600" b="1" dirty="0">
                <a:solidFill>
                  <a:srgbClr val="000000"/>
                </a:solidFill>
              </a:rPr>
              <a:t>Either </a:t>
            </a:r>
            <a:r>
              <a:rPr lang="en-GB" sz="1600" dirty="0">
                <a:solidFill>
                  <a:srgbClr val="000000"/>
                </a:solidFill>
              </a:rPr>
              <a:t>	</a:t>
            </a:r>
          </a:p>
          <a:p>
            <a:pPr algn="ctr"/>
            <a:endParaRPr lang="en-GB" sz="1600" dirty="0">
              <a:solidFill>
                <a:srgbClr val="000000"/>
              </a:solidFill>
            </a:endParaRPr>
          </a:p>
          <a:p>
            <a:pPr>
              <a:lnSpc>
                <a:spcPct val="100000"/>
              </a:lnSpc>
            </a:pPr>
            <a:r>
              <a:rPr lang="en-GB" sz="1600" dirty="0">
                <a:solidFill>
                  <a:srgbClr val="000000"/>
                </a:solidFill>
              </a:rPr>
              <a:t>Write a story about time travel as suggested by this picture: </a:t>
            </a:r>
          </a:p>
          <a:p>
            <a:pPr>
              <a:lnSpc>
                <a:spcPct val="100000"/>
              </a:lnSpc>
            </a:pPr>
            <a:r>
              <a:rPr lang="en-GB" sz="1600" dirty="0">
                <a:solidFill>
                  <a:srgbClr val="000000"/>
                </a:solidFill>
              </a:rPr>
              <a:t>	</a:t>
            </a:r>
          </a:p>
          <a:p>
            <a:pPr>
              <a:lnSpc>
                <a:spcPct val="100000"/>
              </a:lnSpc>
            </a:pPr>
            <a:r>
              <a:rPr lang="en-GB" sz="1600" b="1" dirty="0"/>
              <a:t>Or</a:t>
            </a:r>
          </a:p>
          <a:p>
            <a:pPr algn="ctr"/>
            <a:endParaRPr lang="en-GB" sz="1600" dirty="0"/>
          </a:p>
          <a:p>
            <a:pPr>
              <a:lnSpc>
                <a:spcPct val="100000"/>
              </a:lnSpc>
            </a:pPr>
            <a:r>
              <a:rPr lang="en-GB" sz="1600" dirty="0">
                <a:solidFill>
                  <a:srgbClr val="000000"/>
                </a:solidFill>
              </a:rPr>
              <a:t>Describe life as you imagine it in 200 years’ time. </a:t>
            </a:r>
          </a:p>
        </p:txBody>
      </p:sp>
      <p:sp>
        <p:nvSpPr>
          <p:cNvPr id="12" name="Content Placeholder 2">
            <a:extLst>
              <a:ext uri="{FF2B5EF4-FFF2-40B4-BE49-F238E27FC236}">
                <a16:creationId xmlns:a16="http://schemas.microsoft.com/office/drawing/2014/main" id="{7413A858-72C9-4121-99AE-A5D63E2C9601}"/>
              </a:ext>
            </a:extLst>
          </p:cNvPr>
          <p:cNvSpPr txBox="1">
            <a:spLocks/>
          </p:cNvSpPr>
          <p:nvPr/>
        </p:nvSpPr>
        <p:spPr>
          <a:xfrm>
            <a:off x="2816461" y="4687962"/>
            <a:ext cx="8701586" cy="1620763"/>
          </a:xfrm>
          <a:prstGeom prst="rect">
            <a:avLst/>
          </a:prstGeom>
          <a:solidFill>
            <a:srgbClr val="C8C8C8"/>
          </a:solidFill>
          <a:ln>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Aft>
                <a:spcPts val="800"/>
              </a:spcAft>
            </a:pPr>
            <a:r>
              <a:rPr lang="en-GB" sz="1800" dirty="0"/>
              <a:t>Use this prompt to help you remember what to include</a:t>
            </a:r>
          </a:p>
          <a:p>
            <a:pPr>
              <a:lnSpc>
                <a:spcPct val="120000"/>
              </a:lnSpc>
              <a:spcAft>
                <a:spcPts val="800"/>
              </a:spcAft>
            </a:pPr>
            <a:r>
              <a:rPr lang="en-GB" sz="1800" dirty="0"/>
              <a:t>Keep checking it – what else do you need to include?</a:t>
            </a:r>
          </a:p>
          <a:p>
            <a:pPr>
              <a:lnSpc>
                <a:spcPct val="120000"/>
              </a:lnSpc>
              <a:spcAft>
                <a:spcPts val="800"/>
              </a:spcAft>
            </a:pPr>
            <a:r>
              <a:rPr lang="en-GB" sz="1800" dirty="0"/>
              <a:t>What have you forgotten to include?</a:t>
            </a:r>
          </a:p>
        </p:txBody>
      </p:sp>
    </p:spTree>
    <p:extLst>
      <p:ext uri="{BB962C8B-B14F-4D97-AF65-F5344CB8AC3E}">
        <p14:creationId xmlns:p14="http://schemas.microsoft.com/office/powerpoint/2010/main" val="393155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Paper 1 Question 5</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pic>
        <p:nvPicPr>
          <p:cNvPr id="7" name="Picture 6">
            <a:extLst>
              <a:ext uri="{FF2B5EF4-FFF2-40B4-BE49-F238E27FC236}">
                <a16:creationId xmlns:a16="http://schemas.microsoft.com/office/drawing/2014/main" id="{5556C8F0-3317-4018-8B71-8ECBF4C10376}"/>
              </a:ext>
            </a:extLst>
          </p:cNvPr>
          <p:cNvPicPr>
            <a:picLocks noChangeAspect="1"/>
          </p:cNvPicPr>
          <p:nvPr/>
        </p:nvPicPr>
        <p:blipFill>
          <a:blip r:embed="rId2"/>
          <a:stretch>
            <a:fillRect/>
          </a:stretch>
        </p:blipFill>
        <p:spPr>
          <a:xfrm>
            <a:off x="1735400" y="1070239"/>
            <a:ext cx="5048250" cy="1133475"/>
          </a:xfrm>
          <a:prstGeom prst="rect">
            <a:avLst/>
          </a:prstGeom>
        </p:spPr>
      </p:pic>
      <p:pic>
        <p:nvPicPr>
          <p:cNvPr id="8" name="Picture 7">
            <a:extLst>
              <a:ext uri="{FF2B5EF4-FFF2-40B4-BE49-F238E27FC236}">
                <a16:creationId xmlns:a16="http://schemas.microsoft.com/office/drawing/2014/main" id="{D5A5D3E6-609C-4024-A148-9E3DDB792B92}"/>
              </a:ext>
            </a:extLst>
          </p:cNvPr>
          <p:cNvPicPr>
            <a:picLocks noChangeAspect="1"/>
          </p:cNvPicPr>
          <p:nvPr/>
        </p:nvPicPr>
        <p:blipFill>
          <a:blip r:embed="rId3"/>
          <a:stretch>
            <a:fillRect/>
          </a:stretch>
        </p:blipFill>
        <p:spPr>
          <a:xfrm>
            <a:off x="1724150" y="2126982"/>
            <a:ext cx="4229100" cy="2886075"/>
          </a:xfrm>
          <a:prstGeom prst="rect">
            <a:avLst/>
          </a:prstGeom>
        </p:spPr>
      </p:pic>
      <p:pic>
        <p:nvPicPr>
          <p:cNvPr id="9" name="Picture 8">
            <a:extLst>
              <a:ext uri="{FF2B5EF4-FFF2-40B4-BE49-F238E27FC236}">
                <a16:creationId xmlns:a16="http://schemas.microsoft.com/office/drawing/2014/main" id="{E34B9B1C-E521-4596-BE14-1E51E4F27D20}"/>
              </a:ext>
            </a:extLst>
          </p:cNvPr>
          <p:cNvPicPr>
            <a:picLocks noChangeAspect="1"/>
          </p:cNvPicPr>
          <p:nvPr/>
        </p:nvPicPr>
        <p:blipFill>
          <a:blip r:embed="rId4"/>
          <a:stretch>
            <a:fillRect/>
          </a:stretch>
        </p:blipFill>
        <p:spPr>
          <a:xfrm>
            <a:off x="1724150" y="5013057"/>
            <a:ext cx="4362450" cy="1209675"/>
          </a:xfrm>
          <a:prstGeom prst="rect">
            <a:avLst/>
          </a:prstGeom>
        </p:spPr>
      </p:pic>
      <p:sp>
        <p:nvSpPr>
          <p:cNvPr id="11" name="TextBox 10">
            <a:extLst>
              <a:ext uri="{FF2B5EF4-FFF2-40B4-BE49-F238E27FC236}">
                <a16:creationId xmlns:a16="http://schemas.microsoft.com/office/drawing/2014/main" id="{0832C879-ADEC-44B9-920F-FBE8E1A68B00}"/>
              </a:ext>
            </a:extLst>
          </p:cNvPr>
          <p:cNvSpPr txBox="1"/>
          <p:nvPr/>
        </p:nvSpPr>
        <p:spPr>
          <a:xfrm>
            <a:off x="7423288" y="4687240"/>
            <a:ext cx="4217848" cy="1084912"/>
          </a:xfrm>
          <a:prstGeom prst="rect">
            <a:avLst/>
          </a:prstGeom>
          <a:solidFill>
            <a:srgbClr val="D2C8E1"/>
          </a:solidFill>
          <a:ln>
            <a:solidFill>
              <a:schemeClr val="tx1"/>
            </a:solidFill>
          </a:ln>
        </p:spPr>
        <p:txBody>
          <a:bodyPr wrap="square">
            <a:spAutoFit/>
          </a:bodyPr>
          <a:lstStyle/>
          <a:p>
            <a:pPr algn="ctr"/>
            <a:r>
              <a:rPr lang="en-GB" sz="2150" dirty="0"/>
              <a:t>(24 marks for content and organisation 16 marks for technical accuracy = 40 marks)</a:t>
            </a:r>
          </a:p>
        </p:txBody>
      </p:sp>
    </p:spTree>
    <p:extLst>
      <p:ext uri="{BB962C8B-B14F-4D97-AF65-F5344CB8AC3E}">
        <p14:creationId xmlns:p14="http://schemas.microsoft.com/office/powerpoint/2010/main" val="2554790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dirty="0"/>
              <a:t>I have used a range of vocabulary. </a:t>
            </a:r>
          </a:p>
          <a:p>
            <a:pPr marL="285750" indent="-285750">
              <a:buFont typeface="Arial" panose="020B0604020202020204" pitchFamily="34" charset="0"/>
              <a:buChar char="•"/>
            </a:pPr>
            <a:r>
              <a:rPr lang="en-GB" dirty="0"/>
              <a:t>I have used a range of language devices.</a:t>
            </a:r>
          </a:p>
          <a:p>
            <a:pPr marL="285750" indent="-285750">
              <a:buFont typeface="Arial" panose="020B0604020202020204" pitchFamily="34" charset="0"/>
              <a:buChar char="•"/>
            </a:pPr>
            <a:r>
              <a:rPr lang="en-GB" dirty="0"/>
              <a:t>I have used a suitable tone and style.</a:t>
            </a:r>
          </a:p>
          <a:p>
            <a:pPr marL="285750" indent="-285750">
              <a:buFont typeface="Arial" panose="020B0604020202020204" pitchFamily="34" charset="0"/>
              <a:buChar char="•"/>
            </a:pPr>
            <a:r>
              <a:rPr lang="en-GB" dirty="0"/>
              <a:t>I have an effective structure (used paragraphs, connectives etc).</a:t>
            </a:r>
          </a:p>
          <a:p>
            <a:pPr marL="285750" indent="-285750">
              <a:buFont typeface="Arial" panose="020B0604020202020204" pitchFamily="34" charset="0"/>
              <a:buChar char="•"/>
            </a:pPr>
            <a:r>
              <a:rPr lang="en-GB" dirty="0"/>
              <a:t>I have used a wide range of punctuation.</a:t>
            </a:r>
          </a:p>
          <a:p>
            <a:pPr marL="285750" indent="-285750">
              <a:buFont typeface="Arial" panose="020B0604020202020204" pitchFamily="34" charset="0"/>
              <a:buChar char="•"/>
            </a:pPr>
            <a:r>
              <a:rPr lang="en-GB" dirty="0"/>
              <a:t>I use a wide range of sentence types/lengths.</a:t>
            </a:r>
          </a:p>
          <a:p>
            <a:pPr marL="285750" indent="-285750">
              <a:buFont typeface="Arial" panose="020B0604020202020204" pitchFamily="34" charset="0"/>
              <a:buChar char="•"/>
            </a:pPr>
            <a:r>
              <a:rPr lang="en-GB" dirty="0"/>
              <a:t>I accurately use Standard English and spelling/grammar.</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What went well? Choose two relevant comments</a:t>
            </a:r>
          </a:p>
        </p:txBody>
      </p:sp>
    </p:spTree>
    <p:extLst>
      <p:ext uri="{BB962C8B-B14F-4D97-AF65-F5344CB8AC3E}">
        <p14:creationId xmlns:p14="http://schemas.microsoft.com/office/powerpoint/2010/main" val="5493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dirty="0"/>
              <a:t>In future, I should use a range of vocabulary. </a:t>
            </a:r>
          </a:p>
          <a:p>
            <a:pPr marL="285750" indent="-285750">
              <a:buFont typeface="Arial" panose="020B0604020202020204" pitchFamily="34" charset="0"/>
              <a:buChar char="•"/>
            </a:pPr>
            <a:r>
              <a:rPr lang="en-GB" dirty="0"/>
              <a:t>Next time, I should aim to use a range of language devices.</a:t>
            </a:r>
          </a:p>
          <a:p>
            <a:pPr marL="285750" indent="-285750">
              <a:buFont typeface="Arial" panose="020B0604020202020204" pitchFamily="34" charset="0"/>
              <a:buChar char="•"/>
            </a:pPr>
            <a:r>
              <a:rPr lang="en-GB" dirty="0"/>
              <a:t>To develop, I must use a suitable tone and style.</a:t>
            </a:r>
          </a:p>
          <a:p>
            <a:pPr marL="285750" indent="-285750">
              <a:buFont typeface="Arial" panose="020B0604020202020204" pitchFamily="34" charset="0"/>
              <a:buChar char="•"/>
            </a:pPr>
            <a:r>
              <a:rPr lang="en-GB" dirty="0"/>
              <a:t>In my next piece of writing, I should develop an effective structure (use paragraphs, connectives etc).</a:t>
            </a:r>
          </a:p>
          <a:p>
            <a:pPr marL="285750" indent="-285750">
              <a:buFont typeface="Arial" panose="020B0604020202020204" pitchFamily="34" charset="0"/>
              <a:buChar char="•"/>
            </a:pPr>
            <a:r>
              <a:rPr lang="en-GB" dirty="0"/>
              <a:t>In future, I need to use a wide range of punctuation.</a:t>
            </a:r>
          </a:p>
          <a:p>
            <a:pPr marL="285750" indent="-285750">
              <a:buFont typeface="Arial" panose="020B0604020202020204" pitchFamily="34" charset="0"/>
              <a:buChar char="•"/>
            </a:pPr>
            <a:r>
              <a:rPr lang="en-GB" dirty="0"/>
              <a:t>To develop, I should use a wide range of sentence types/lengths.</a:t>
            </a:r>
          </a:p>
          <a:p>
            <a:pPr marL="285750" indent="-285750">
              <a:buFont typeface="Arial" panose="020B0604020202020204" pitchFamily="34" charset="0"/>
              <a:buChar char="•"/>
            </a:pPr>
            <a:r>
              <a:rPr lang="en-GB" dirty="0"/>
              <a:t>I need to accurately use Standard English and spelling/grammar.</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What can I improve? Choose one relevant comment</a:t>
            </a:r>
          </a:p>
        </p:txBody>
      </p:sp>
    </p:spTree>
    <p:extLst>
      <p:ext uri="{BB962C8B-B14F-4D97-AF65-F5344CB8AC3E}">
        <p14:creationId xmlns:p14="http://schemas.microsoft.com/office/powerpoint/2010/main" val="320537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BB7A51-6CC2-4036-9740-244BDB7161C6}"/>
              </a:ext>
            </a:extLst>
          </p:cNvPr>
          <p:cNvSpPr>
            <a:spLocks noGrp="1"/>
          </p:cNvSpPr>
          <p:nvPr>
            <p:ph idx="1"/>
          </p:nvPr>
        </p:nvSpPr>
        <p:spPr/>
        <p:txBody>
          <a:bodyPr/>
          <a:lstStyle/>
          <a:p>
            <a:pPr marL="285750" indent="-285750">
              <a:buFont typeface="Arial" panose="020B0604020202020204" pitchFamily="34" charset="0"/>
              <a:buChar char="•"/>
            </a:pPr>
            <a:r>
              <a:rPr lang="en-GB" dirty="0"/>
              <a:t>Planning is absolutely essential and you should spend 5 minutes developing a plan.</a:t>
            </a:r>
          </a:p>
          <a:p>
            <a:pPr marL="285750" indent="-285750">
              <a:buFont typeface="Arial" panose="020B0604020202020204" pitchFamily="34" charset="0"/>
              <a:buChar char="•"/>
            </a:pPr>
            <a:r>
              <a:rPr lang="en-GB" dirty="0"/>
              <a:t>Use some of the ideas, themes and topics in the text for Section A to give you inspiration.</a:t>
            </a:r>
          </a:p>
          <a:p>
            <a:pPr marL="285750" indent="-285750">
              <a:buFont typeface="Arial" panose="020B0604020202020204" pitchFamily="34" charset="0"/>
              <a:buChar char="•"/>
            </a:pPr>
            <a:r>
              <a:rPr lang="en-GB" dirty="0"/>
              <a:t>Prepare ahead of time by developing characters and settings/ surroundings well in advance of the exam (you can start to do this at the beginning of the year). </a:t>
            </a:r>
          </a:p>
          <a:p>
            <a:pPr marL="285750" indent="-285750">
              <a:buFont typeface="Arial" panose="020B0604020202020204" pitchFamily="34" charset="0"/>
              <a:buChar char="•"/>
            </a:pPr>
            <a:r>
              <a:rPr lang="en-GB" dirty="0"/>
              <a:t>Add a visual list of punctuation at the top of each page to remind you of which punctuation you have and haven’t used.</a:t>
            </a:r>
          </a:p>
          <a:p>
            <a:pPr marL="285750" indent="-285750">
              <a:buFont typeface="Arial" panose="020B0604020202020204" pitchFamily="34" charset="0"/>
              <a:buChar char="•"/>
            </a:pPr>
            <a:r>
              <a:rPr lang="en-GB" dirty="0"/>
              <a:t>Use of a cliff-hanger can be a really effective way of ending your response.</a:t>
            </a:r>
          </a:p>
        </p:txBody>
      </p:sp>
      <p:sp>
        <p:nvSpPr>
          <p:cNvPr id="5" name="Footer Placeholder 4">
            <a:extLst>
              <a:ext uri="{FF2B5EF4-FFF2-40B4-BE49-F238E27FC236}">
                <a16:creationId xmlns:a16="http://schemas.microsoft.com/office/drawing/2014/main" id="{5D238730-3364-4A76-8594-9752472BC351}"/>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2" name="Title 1">
            <a:extLst>
              <a:ext uri="{FF2B5EF4-FFF2-40B4-BE49-F238E27FC236}">
                <a16:creationId xmlns:a16="http://schemas.microsoft.com/office/drawing/2014/main" id="{0424F60B-4577-451D-8562-899CBFD7DF07}"/>
              </a:ext>
            </a:extLst>
          </p:cNvPr>
          <p:cNvSpPr>
            <a:spLocks noGrp="1"/>
          </p:cNvSpPr>
          <p:nvPr>
            <p:ph type="title"/>
          </p:nvPr>
        </p:nvSpPr>
        <p:spPr/>
        <p:txBody>
          <a:bodyPr/>
          <a:lstStyle/>
          <a:p>
            <a:r>
              <a:rPr lang="en-GB" dirty="0">
                <a:latin typeface="+mj-lt"/>
              </a:rPr>
              <a:t>Top tips</a:t>
            </a:r>
          </a:p>
        </p:txBody>
      </p:sp>
    </p:spTree>
    <p:extLst>
      <p:ext uri="{BB962C8B-B14F-4D97-AF65-F5344CB8AC3E}">
        <p14:creationId xmlns:p14="http://schemas.microsoft.com/office/powerpoint/2010/main" val="109988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6">
            <a:extLst>
              <a:ext uri="{FF2B5EF4-FFF2-40B4-BE49-F238E27FC236}">
                <a16:creationId xmlns:a16="http://schemas.microsoft.com/office/drawing/2014/main" id="{24EA6197-5071-48E3-BA15-D5D2B56B2E17}"/>
              </a:ext>
            </a:extLst>
          </p:cNvPr>
          <p:cNvSpPr>
            <a:spLocks noGrp="1"/>
          </p:cNvSpPr>
          <p:nvPr>
            <p:ph idx="1"/>
          </p:nvPr>
        </p:nvSpPr>
        <p:spPr/>
        <p:txBody>
          <a:bodyPr/>
          <a:lstStyle/>
          <a:p>
            <a:pPr marL="285750" indent="-285750">
              <a:lnSpc>
                <a:spcPct val="200000"/>
              </a:lnSpc>
              <a:buFont typeface="Arial" panose="020B0604020202020204" pitchFamily="34" charset="0"/>
              <a:buChar char="•"/>
            </a:pPr>
            <a:r>
              <a:rPr lang="en-GB" dirty="0"/>
              <a:t>Develop knowledge and understanding of narrative and creative writing (Paper 1 Question 5).</a:t>
            </a:r>
          </a:p>
          <a:p>
            <a:pPr marL="285750" indent="-285750">
              <a:lnSpc>
                <a:spcPct val="200000"/>
              </a:lnSpc>
              <a:buFont typeface="Arial" panose="020B0604020202020204" pitchFamily="34" charset="0"/>
              <a:buChar char="•"/>
            </a:pPr>
            <a:r>
              <a:rPr lang="en-GB" dirty="0"/>
              <a:t>Create an effective narrative/creative writing plan and response.</a:t>
            </a:r>
          </a:p>
          <a:p>
            <a:endParaRPr lang="en-GB" dirty="0"/>
          </a:p>
          <a:p>
            <a:endParaRPr lang="en-GB" dirty="0"/>
          </a:p>
          <a:p>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Learning objectives</a:t>
            </a:r>
          </a:p>
        </p:txBody>
      </p:sp>
    </p:spTree>
    <p:extLst>
      <p:ext uri="{BB962C8B-B14F-4D97-AF65-F5344CB8AC3E}">
        <p14:creationId xmlns:p14="http://schemas.microsoft.com/office/powerpoint/2010/main" val="99353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926E6562-28D7-4256-8394-EA4F3C4AA168}"/>
              </a:ext>
            </a:extLst>
          </p:cNvPr>
          <p:cNvPicPr>
            <a:picLocks noGrp="1" noChangeAspect="1"/>
          </p:cNvPicPr>
          <p:nvPr>
            <p:ph idx="1"/>
          </p:nvPr>
        </p:nvPicPr>
        <p:blipFill>
          <a:blip r:embed="rId2"/>
          <a:stretch>
            <a:fillRect/>
          </a:stretch>
        </p:blipFill>
        <p:spPr>
          <a:xfrm>
            <a:off x="550864" y="1962150"/>
            <a:ext cx="4233922" cy="3810000"/>
          </a:xfrm>
          <a:prstGeom prst="rect">
            <a:avLst/>
          </a:prstGeom>
        </p:spPr>
      </p:pic>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Question 5 – a recap</a:t>
            </a:r>
          </a:p>
        </p:txBody>
      </p:sp>
      <p:sp>
        <p:nvSpPr>
          <p:cNvPr id="7" name="Content Placeholder 6">
            <a:extLst>
              <a:ext uri="{FF2B5EF4-FFF2-40B4-BE49-F238E27FC236}">
                <a16:creationId xmlns:a16="http://schemas.microsoft.com/office/drawing/2014/main" id="{4C3960FC-DB13-49EF-B25B-9F98EF0A5062}"/>
              </a:ext>
            </a:extLst>
          </p:cNvPr>
          <p:cNvSpPr>
            <a:spLocks noGrp="1"/>
          </p:cNvSpPr>
          <p:nvPr>
            <p:ph idx="4294967295"/>
          </p:nvPr>
        </p:nvSpPr>
        <p:spPr>
          <a:xfrm>
            <a:off x="5725868" y="1890713"/>
            <a:ext cx="5402262" cy="3810000"/>
          </a:xfrm>
        </p:spPr>
        <p:txBody>
          <a:bodyPr>
            <a:normAutofit/>
          </a:bodyPr>
          <a:lstStyle/>
          <a:p>
            <a:r>
              <a:rPr lang="en-GB" dirty="0"/>
              <a:t>The Question</a:t>
            </a:r>
          </a:p>
          <a:p>
            <a:pPr marL="285750" indent="-285750">
              <a:buFont typeface="Arial" panose="020B0604020202020204" pitchFamily="34" charset="0"/>
              <a:buChar char="•"/>
            </a:pPr>
            <a:r>
              <a:rPr lang="en-GB" b="0" dirty="0">
                <a:solidFill>
                  <a:schemeClr val="tx1"/>
                </a:solidFill>
              </a:rPr>
              <a:t>The image will be linked to the extract you read for Q1–Q4</a:t>
            </a:r>
          </a:p>
          <a:p>
            <a:pPr marL="285750" indent="-285750">
              <a:buFont typeface="Arial" panose="020B0604020202020204" pitchFamily="34" charset="0"/>
              <a:buChar char="•"/>
            </a:pPr>
            <a:r>
              <a:rPr lang="en-GB" b="0" dirty="0">
                <a:solidFill>
                  <a:schemeClr val="tx1"/>
                </a:solidFill>
              </a:rPr>
              <a:t>You’ll be given two questions: a description or a narrative task (but you could get two of either)</a:t>
            </a:r>
          </a:p>
          <a:p>
            <a:pPr marL="285750" indent="-285750">
              <a:buFont typeface="Arial" panose="020B0604020202020204" pitchFamily="34" charset="0"/>
              <a:buChar char="•"/>
            </a:pPr>
            <a:r>
              <a:rPr lang="en-GB" b="0" dirty="0">
                <a:solidFill>
                  <a:schemeClr val="tx1"/>
                </a:solidFill>
              </a:rPr>
              <a:t>You can answer either question</a:t>
            </a:r>
          </a:p>
          <a:p>
            <a:pPr marL="285750" indent="-285750">
              <a:buFont typeface="Arial" panose="020B0604020202020204" pitchFamily="34" charset="0"/>
              <a:buChar char="•"/>
            </a:pPr>
            <a:r>
              <a:rPr lang="en-GB" b="0" dirty="0">
                <a:solidFill>
                  <a:schemeClr val="tx1"/>
                </a:solidFill>
              </a:rPr>
              <a:t>You should spend 5 minutes planning and 40 minutes writing your response</a:t>
            </a:r>
          </a:p>
          <a:p>
            <a:pPr marL="285750" indent="-285750">
              <a:buFont typeface="Arial" panose="020B0604020202020204" pitchFamily="34" charset="0"/>
              <a:buChar char="•"/>
            </a:pPr>
            <a:r>
              <a:rPr lang="en-GB" b="0" dirty="0">
                <a:solidFill>
                  <a:schemeClr val="tx1"/>
                </a:solidFill>
              </a:rPr>
              <a:t>You must create a plan</a:t>
            </a:r>
          </a:p>
          <a:p>
            <a:endParaRPr lang="en-GB" dirty="0"/>
          </a:p>
        </p:txBody>
      </p:sp>
      <p:sp>
        <p:nvSpPr>
          <p:cNvPr id="3" name="TextBox 2">
            <a:extLst>
              <a:ext uri="{FF2B5EF4-FFF2-40B4-BE49-F238E27FC236}">
                <a16:creationId xmlns:a16="http://schemas.microsoft.com/office/drawing/2014/main" id="{9A34CEBD-B4D7-482E-A5B5-536F57606D47}"/>
              </a:ext>
            </a:extLst>
          </p:cNvPr>
          <p:cNvSpPr txBox="1"/>
          <p:nvPr/>
        </p:nvSpPr>
        <p:spPr>
          <a:xfrm>
            <a:off x="1808085" y="6042200"/>
            <a:ext cx="1692353" cy="123111"/>
          </a:xfrm>
          <a:prstGeom prst="rect">
            <a:avLst/>
          </a:prstGeom>
          <a:noFill/>
        </p:spPr>
        <p:txBody>
          <a:bodyPr wrap="square" lIns="0" tIns="0" rIns="0" bIns="0" rtlCol="0">
            <a:spAutoFit/>
          </a:bodyPr>
          <a:lstStyle/>
          <a:p>
            <a:r>
              <a:rPr lang="en-GB" sz="800" dirty="0"/>
              <a:t>© South West News Service Ltd</a:t>
            </a:r>
            <a:endParaRPr lang="en-GB" sz="800" dirty="0">
              <a:highlight>
                <a:srgbClr val="FFFF00"/>
              </a:highlight>
            </a:endParaRPr>
          </a:p>
        </p:txBody>
      </p:sp>
    </p:spTree>
    <p:extLst>
      <p:ext uri="{BB962C8B-B14F-4D97-AF65-F5344CB8AC3E}">
        <p14:creationId xmlns:p14="http://schemas.microsoft.com/office/powerpoint/2010/main" val="202486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r>
              <a:rPr lang="en-GB" b="1" dirty="0">
                <a:solidFill>
                  <a:schemeClr val="tx2"/>
                </a:solidFill>
              </a:rPr>
              <a:t>Discuss with a partner:</a:t>
            </a:r>
            <a:endParaRPr lang="en-GB" dirty="0"/>
          </a:p>
          <a:p>
            <a:r>
              <a:rPr lang="en-GB" b="0" dirty="0"/>
              <a:t>What features should you include in an effect creative/narrative writing answer?</a:t>
            </a:r>
          </a:p>
          <a:p>
            <a:pPr marL="0" indent="0"/>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297106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lvl="0" indent="-285750">
              <a:lnSpc>
                <a:spcPct val="110000"/>
              </a:lnSpc>
              <a:buFont typeface="Arial" panose="020B0604020202020204" pitchFamily="34" charset="0"/>
              <a:buChar char="•"/>
            </a:pPr>
            <a:r>
              <a:rPr lang="en-GB" dirty="0"/>
              <a:t>A range of vocabulary and language devices</a:t>
            </a:r>
          </a:p>
          <a:p>
            <a:pPr marL="285750" lvl="0" indent="-285750">
              <a:lnSpc>
                <a:spcPct val="110000"/>
              </a:lnSpc>
              <a:buFont typeface="Arial" panose="020B0604020202020204" pitchFamily="34" charset="0"/>
              <a:buChar char="•"/>
            </a:pPr>
            <a:r>
              <a:rPr lang="en-GB" dirty="0"/>
              <a:t>A suitable tone and style</a:t>
            </a:r>
          </a:p>
          <a:p>
            <a:pPr marL="285750" lvl="0" indent="-285750">
              <a:lnSpc>
                <a:spcPct val="110000"/>
              </a:lnSpc>
              <a:buFont typeface="Arial" panose="020B0604020202020204" pitchFamily="34" charset="0"/>
              <a:buChar char="•"/>
            </a:pPr>
            <a:r>
              <a:rPr lang="en-GB" dirty="0"/>
              <a:t>An effective structure: use paragraphs, connectives, discourse markers (</a:t>
            </a:r>
            <a:r>
              <a:rPr lang="en-GB" dirty="0" err="1"/>
              <a:t>eg</a:t>
            </a:r>
            <a:r>
              <a:rPr lang="en-GB" dirty="0"/>
              <a:t> ‘however’, ‘although’)</a:t>
            </a:r>
          </a:p>
          <a:p>
            <a:pPr marL="285750" lvl="0" indent="-285750">
              <a:lnSpc>
                <a:spcPct val="110000"/>
              </a:lnSpc>
              <a:buFont typeface="Arial" panose="020B0604020202020204" pitchFamily="34" charset="0"/>
              <a:buChar char="•"/>
            </a:pPr>
            <a:r>
              <a:rPr lang="en-GB" dirty="0"/>
              <a:t>A wide range of punctuation</a:t>
            </a:r>
          </a:p>
          <a:p>
            <a:pPr marL="285750" lvl="0" indent="-285750">
              <a:lnSpc>
                <a:spcPct val="110000"/>
              </a:lnSpc>
              <a:buFont typeface="Arial" panose="020B0604020202020204" pitchFamily="34" charset="0"/>
              <a:buChar char="•"/>
            </a:pPr>
            <a:r>
              <a:rPr lang="en-GB" dirty="0"/>
              <a:t>A wide range of sentence types and lengths</a:t>
            </a:r>
          </a:p>
          <a:p>
            <a:pPr marL="285750" lvl="0" indent="-285750">
              <a:lnSpc>
                <a:spcPct val="110000"/>
              </a:lnSpc>
              <a:buFont typeface="Arial" panose="020B0604020202020204" pitchFamily="34" charset="0"/>
              <a:buChar char="•"/>
            </a:pPr>
            <a:r>
              <a:rPr lang="en-GB" dirty="0"/>
              <a:t>Standard English and accurate spelling and grammar.</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Features to include in descriptive/narrative writing</a:t>
            </a:r>
          </a:p>
        </p:txBody>
      </p:sp>
      <p:sp>
        <p:nvSpPr>
          <p:cNvPr id="6" name="Content Placeholder 2">
            <a:extLst>
              <a:ext uri="{FF2B5EF4-FFF2-40B4-BE49-F238E27FC236}">
                <a16:creationId xmlns:a16="http://schemas.microsoft.com/office/drawing/2014/main" id="{1FC5321A-5C46-4C78-8E06-C066D664BB36}"/>
              </a:ext>
            </a:extLst>
          </p:cNvPr>
          <p:cNvSpPr txBox="1">
            <a:spLocks/>
          </p:cNvSpPr>
          <p:nvPr/>
        </p:nvSpPr>
        <p:spPr>
          <a:xfrm>
            <a:off x="8244011" y="4793517"/>
            <a:ext cx="2968690" cy="1177627"/>
          </a:xfrm>
          <a:prstGeom prst="rect">
            <a:avLst/>
          </a:prstGeom>
          <a:solidFill>
            <a:srgbClr val="D2C8E1"/>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en-GB" sz="2400" dirty="0"/>
              <a:t>Let’s look at an example</a:t>
            </a:r>
          </a:p>
        </p:txBody>
      </p:sp>
    </p:spTree>
    <p:extLst>
      <p:ext uri="{BB962C8B-B14F-4D97-AF65-F5344CB8AC3E}">
        <p14:creationId xmlns:p14="http://schemas.microsoft.com/office/powerpoint/2010/main" val="109090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fontScale="92500"/>
          </a:bodyPr>
          <a:lstStyle/>
          <a:p>
            <a:pPr marL="0" indent="0"/>
            <a:r>
              <a:rPr lang="en-GB" sz="1400" b="0" dirty="0"/>
              <a:t>The station is bustling with life. Every person you could ever wish to meet is present in this small corner of the world. All nationalities lie in every nook and cranny, waiting to start their journey: there are workers, there are tourists, there are different partners, there are loners and there are families, waiting to meet. Everyone is moving quickly; rushing and hanging from the announcement board that supports the entire station. Everywhere there are bursts of life, like confetti being thrown randomly, yet everyone is where they need to be. It is as busy as a ant colony: it’s as if the people are the ants, moving perfectly around each other. </a:t>
            </a:r>
          </a:p>
          <a:p>
            <a:pPr marL="0" indent="0"/>
            <a:r>
              <a:rPr lang="en-GB" sz="1400" b="0" dirty="0"/>
              <a:t>Sunlight streams through the huge windows; illuminating the busy city of transport. The enormous windows (supported by huge brick columns) let the sunlight in, but shield the station from the outside, manic world. </a:t>
            </a:r>
          </a:p>
          <a:p>
            <a:pPr marL="0" indent="0"/>
            <a:r>
              <a:rPr lang="en-GB" sz="1400" b="0" dirty="0"/>
              <a:t>Each person is filled with a different emotion – some are happy, some are worried. </a:t>
            </a:r>
          </a:p>
          <a:p>
            <a:pPr marL="0" indent="0"/>
            <a:r>
              <a:rPr lang="en-GB" sz="1400" b="0" dirty="0"/>
              <a:t>The lone black figure at the entrance to the station is holding onto a briefcase which is packed full of stressful tasks for the day. Opposite him is a family of 4, with two children – one purposefully making the other cry. A gigantic clock – ticking, angrily – hangs from above, catching everyone’s attention.  And underneath it are bunches of station workers. At the very back are the impressive marble station steps, who wait for the station master and his staff. Every person imaginable lies in this station! </a:t>
            </a:r>
          </a:p>
          <a:p>
            <a:pPr marL="0" indent="0"/>
            <a:r>
              <a:rPr lang="en-GB" sz="1400" b="0" dirty="0"/>
              <a:t>I can imagine the people and station staff arguing over prices and how this creates a tense atmosphere.</a:t>
            </a:r>
          </a:p>
          <a:p>
            <a:pPr marL="0" indent="0"/>
            <a:r>
              <a:rPr lang="en-GB" sz="1400" b="0" dirty="0"/>
              <a:t>However, this station is only filled with people making short journeys. One day, could this be gone? Could this small world, full of light, slowly disappear…? </a:t>
            </a:r>
          </a:p>
          <a:p>
            <a:pPr marL="0" indent="0"/>
            <a:endParaRPr lang="en-GB" sz="1400"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Example response</a:t>
            </a:r>
          </a:p>
        </p:txBody>
      </p:sp>
    </p:spTree>
    <p:extLst>
      <p:ext uri="{BB962C8B-B14F-4D97-AF65-F5344CB8AC3E}">
        <p14:creationId xmlns:p14="http://schemas.microsoft.com/office/powerpoint/2010/main" val="6736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lvl="0" indent="-285750">
              <a:buFont typeface="Arial" panose="020B0604020202020204" pitchFamily="34" charset="0"/>
              <a:buChar char="•"/>
            </a:pPr>
            <a:r>
              <a:rPr lang="en-GB" dirty="0">
                <a:latin typeface="+mj-lt"/>
              </a:rPr>
              <a:t>Look again at the example response</a:t>
            </a:r>
          </a:p>
          <a:p>
            <a:pPr marL="285750" lvl="0" indent="-285750">
              <a:buFont typeface="Arial" panose="020B0604020202020204" pitchFamily="34" charset="0"/>
              <a:buChar char="•"/>
            </a:pPr>
            <a:r>
              <a:rPr lang="en-GB" dirty="0">
                <a:latin typeface="+mj-lt"/>
              </a:rPr>
              <a:t>Identify and highlight the following (using a different colour for each aspect):</a:t>
            </a:r>
          </a:p>
          <a:p>
            <a:pPr marL="285750" lvl="2" indent="-285750">
              <a:buFont typeface="Arial" panose="020B0604020202020204" pitchFamily="34" charset="0"/>
              <a:buChar char="•"/>
            </a:pPr>
            <a:r>
              <a:rPr lang="en-GB" dirty="0">
                <a:solidFill>
                  <a:srgbClr val="2F71AC"/>
                </a:solidFill>
                <a:latin typeface="+mj-lt"/>
                <a:ea typeface="DengXian" panose="02010600030101010101" pitchFamily="2" charset="-122"/>
                <a:cs typeface="Arial" panose="020B0604020202020204" pitchFamily="34" charset="0"/>
              </a:rPr>
              <a:t>Range of vocabulary</a:t>
            </a:r>
          </a:p>
          <a:p>
            <a:pPr marL="285750" lvl="2" indent="-285750">
              <a:buFont typeface="Arial" panose="020B0604020202020204" pitchFamily="34" charset="0"/>
              <a:buChar char="•"/>
            </a:pPr>
            <a:r>
              <a:rPr lang="en-GB" dirty="0">
                <a:solidFill>
                  <a:srgbClr val="4B9646"/>
                </a:solidFill>
                <a:latin typeface="+mj-lt"/>
                <a:ea typeface="DengXian" panose="02010600030101010101" pitchFamily="2" charset="-122"/>
                <a:cs typeface="Arial" panose="020B0604020202020204" pitchFamily="34" charset="0"/>
              </a:rPr>
              <a:t>Range of sentence types/structures</a:t>
            </a:r>
          </a:p>
          <a:p>
            <a:pPr marL="285750" lvl="2" indent="-285750">
              <a:buFont typeface="Arial" panose="020B0604020202020204" pitchFamily="34" charset="0"/>
              <a:buChar char="•"/>
            </a:pPr>
            <a:r>
              <a:rPr lang="en-GB" dirty="0">
                <a:solidFill>
                  <a:srgbClr val="C84B32"/>
                </a:solidFill>
                <a:latin typeface="+mj-lt"/>
                <a:ea typeface="DengXian" panose="02010600030101010101" pitchFamily="2" charset="-122"/>
                <a:cs typeface="Arial" panose="020B0604020202020204" pitchFamily="34" charset="0"/>
              </a:rPr>
              <a:t>Range of punctuation.</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62810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fontScale="92500"/>
          </a:bodyPr>
          <a:lstStyle/>
          <a:p>
            <a:pPr marL="0" indent="0"/>
            <a:r>
              <a:rPr lang="en-GB" sz="1400" dirty="0">
                <a:solidFill>
                  <a:srgbClr val="C84B32"/>
                </a:solidFill>
              </a:rPr>
              <a:t>T</a:t>
            </a:r>
            <a:r>
              <a:rPr lang="en-GB" sz="1400" dirty="0"/>
              <a:t>he station is </a:t>
            </a:r>
            <a:r>
              <a:rPr lang="en-GB" sz="1400" dirty="0">
                <a:solidFill>
                  <a:srgbClr val="2F71AC"/>
                </a:solidFill>
              </a:rPr>
              <a:t>bustling</a:t>
            </a:r>
            <a:r>
              <a:rPr lang="en-GB" sz="1400" dirty="0"/>
              <a:t> with life. </a:t>
            </a:r>
            <a:r>
              <a:rPr lang="en-GB" sz="1400" dirty="0">
                <a:solidFill>
                  <a:srgbClr val="4B9646"/>
                </a:solidFill>
              </a:rPr>
              <a:t>Every person you could ever wish to meet is present in this small corner of the world</a:t>
            </a:r>
            <a:r>
              <a:rPr lang="en-GB" sz="1400" dirty="0"/>
              <a:t>. All </a:t>
            </a:r>
            <a:r>
              <a:rPr lang="en-GB" sz="1400" dirty="0">
                <a:solidFill>
                  <a:srgbClr val="2F71AC"/>
                </a:solidFill>
              </a:rPr>
              <a:t>nationalities</a:t>
            </a:r>
            <a:r>
              <a:rPr lang="en-GB" sz="1400" dirty="0"/>
              <a:t> lie in every </a:t>
            </a:r>
            <a:r>
              <a:rPr lang="en-GB" sz="1400" dirty="0">
                <a:solidFill>
                  <a:srgbClr val="2F71AC"/>
                </a:solidFill>
              </a:rPr>
              <a:t>nook and cranny</a:t>
            </a:r>
            <a:r>
              <a:rPr lang="en-GB" sz="1400" dirty="0">
                <a:solidFill>
                  <a:srgbClr val="C84B32"/>
                </a:solidFill>
              </a:rPr>
              <a:t>,</a:t>
            </a:r>
            <a:r>
              <a:rPr lang="en-GB" sz="1400" dirty="0"/>
              <a:t> waiting to start their </a:t>
            </a:r>
            <a:r>
              <a:rPr lang="en-GB" sz="1400" dirty="0">
                <a:solidFill>
                  <a:srgbClr val="2F71AC"/>
                </a:solidFill>
              </a:rPr>
              <a:t>journey</a:t>
            </a:r>
            <a:r>
              <a:rPr lang="en-GB" sz="1400" dirty="0">
                <a:solidFill>
                  <a:srgbClr val="C84B32"/>
                </a:solidFill>
              </a:rPr>
              <a:t>:</a:t>
            </a:r>
            <a:r>
              <a:rPr lang="en-GB" sz="1400" dirty="0"/>
              <a:t> there are workers</a:t>
            </a:r>
            <a:r>
              <a:rPr lang="en-GB" sz="1400" dirty="0">
                <a:solidFill>
                  <a:srgbClr val="C84B32"/>
                </a:solidFill>
              </a:rPr>
              <a:t>,</a:t>
            </a:r>
            <a:r>
              <a:rPr lang="en-GB" sz="1400" dirty="0"/>
              <a:t> there are </a:t>
            </a:r>
            <a:r>
              <a:rPr lang="en-GB" sz="1400" dirty="0">
                <a:solidFill>
                  <a:srgbClr val="2F71AC"/>
                </a:solidFill>
              </a:rPr>
              <a:t>tourists</a:t>
            </a:r>
            <a:r>
              <a:rPr lang="en-GB" sz="1400" dirty="0">
                <a:solidFill>
                  <a:srgbClr val="C84B32"/>
                </a:solidFill>
              </a:rPr>
              <a:t>,</a:t>
            </a:r>
            <a:r>
              <a:rPr lang="en-GB" sz="1400" dirty="0"/>
              <a:t> there are different partners</a:t>
            </a:r>
            <a:r>
              <a:rPr lang="en-GB" sz="1400" dirty="0">
                <a:solidFill>
                  <a:srgbClr val="C84B32"/>
                </a:solidFill>
              </a:rPr>
              <a:t>,</a:t>
            </a:r>
            <a:r>
              <a:rPr lang="en-GB" sz="1400" dirty="0"/>
              <a:t> there are </a:t>
            </a:r>
            <a:r>
              <a:rPr lang="en-GB" sz="1400" dirty="0">
                <a:solidFill>
                  <a:srgbClr val="2F71AC"/>
                </a:solidFill>
              </a:rPr>
              <a:t>loners</a:t>
            </a:r>
            <a:r>
              <a:rPr lang="en-GB" sz="1400" dirty="0"/>
              <a:t> and there are families</a:t>
            </a:r>
            <a:r>
              <a:rPr lang="en-GB" sz="1400" dirty="0">
                <a:solidFill>
                  <a:srgbClr val="C84B32"/>
                </a:solidFill>
              </a:rPr>
              <a:t>,</a:t>
            </a:r>
            <a:r>
              <a:rPr lang="en-GB" sz="1400" dirty="0"/>
              <a:t> waiting to meet. Everyone is moving quickly; rushing and hanging from the announcement board that supports the entire station. Everywhere there are bursts of life, like </a:t>
            </a:r>
            <a:r>
              <a:rPr lang="en-GB" sz="1400" dirty="0">
                <a:solidFill>
                  <a:srgbClr val="2F71AC"/>
                </a:solidFill>
              </a:rPr>
              <a:t>confetti</a:t>
            </a:r>
            <a:r>
              <a:rPr lang="en-GB" sz="1400" dirty="0"/>
              <a:t> being thrown randomly, yet everyone is where they need to be. It is as busy as a ant colony: it’s as if the people are the </a:t>
            </a:r>
            <a:r>
              <a:rPr lang="en-GB" sz="1400" dirty="0">
                <a:solidFill>
                  <a:srgbClr val="2F71AC"/>
                </a:solidFill>
              </a:rPr>
              <a:t>ants</a:t>
            </a:r>
            <a:r>
              <a:rPr lang="en-GB" sz="1400" dirty="0"/>
              <a:t>, moving perfectly around each other. </a:t>
            </a:r>
          </a:p>
          <a:p>
            <a:pPr marL="0" indent="0"/>
            <a:r>
              <a:rPr lang="en-GB" sz="1400" dirty="0">
                <a:solidFill>
                  <a:srgbClr val="2F71AC"/>
                </a:solidFill>
              </a:rPr>
              <a:t>Sunlight streams </a:t>
            </a:r>
            <a:r>
              <a:rPr lang="en-GB" sz="1400" dirty="0"/>
              <a:t>through the huge windows; illuminating the busy city of transport. The </a:t>
            </a:r>
            <a:r>
              <a:rPr lang="en-GB" sz="1400" dirty="0">
                <a:solidFill>
                  <a:srgbClr val="4B9646"/>
                </a:solidFill>
              </a:rPr>
              <a:t>enormous windows</a:t>
            </a:r>
            <a:r>
              <a:rPr lang="en-GB" sz="1400" dirty="0"/>
              <a:t> </a:t>
            </a:r>
            <a:r>
              <a:rPr lang="en-GB" sz="1400" dirty="0">
                <a:solidFill>
                  <a:srgbClr val="C84B32"/>
                </a:solidFill>
              </a:rPr>
              <a:t>(</a:t>
            </a:r>
            <a:r>
              <a:rPr lang="en-GB" sz="1400" dirty="0">
                <a:solidFill>
                  <a:srgbClr val="2F71AC"/>
                </a:solidFill>
              </a:rPr>
              <a:t>supported by huge brick columns</a:t>
            </a:r>
            <a:r>
              <a:rPr lang="en-GB" sz="1400" dirty="0">
                <a:solidFill>
                  <a:srgbClr val="C84B32"/>
                </a:solidFill>
              </a:rPr>
              <a:t>)</a:t>
            </a:r>
            <a:r>
              <a:rPr lang="en-GB" sz="1400" dirty="0"/>
              <a:t> </a:t>
            </a:r>
            <a:r>
              <a:rPr lang="en-GB" sz="1400" dirty="0">
                <a:solidFill>
                  <a:srgbClr val="4B9646"/>
                </a:solidFill>
              </a:rPr>
              <a:t>let the sunlight in</a:t>
            </a:r>
            <a:r>
              <a:rPr lang="en-GB" sz="1400" dirty="0"/>
              <a:t>, </a:t>
            </a:r>
            <a:r>
              <a:rPr lang="en-GB" sz="1400" dirty="0">
                <a:solidFill>
                  <a:srgbClr val="4B9646"/>
                </a:solidFill>
              </a:rPr>
              <a:t>but</a:t>
            </a:r>
            <a:r>
              <a:rPr lang="en-GB" sz="1400" dirty="0"/>
              <a:t> </a:t>
            </a:r>
            <a:r>
              <a:rPr lang="en-GB" sz="1400" dirty="0">
                <a:solidFill>
                  <a:srgbClr val="2F71AC"/>
                </a:solidFill>
              </a:rPr>
              <a:t>shield</a:t>
            </a:r>
            <a:r>
              <a:rPr lang="en-GB" sz="1400" dirty="0"/>
              <a:t> the </a:t>
            </a:r>
            <a:r>
              <a:rPr lang="en-GB" sz="1400" dirty="0">
                <a:solidFill>
                  <a:srgbClr val="4B9646"/>
                </a:solidFill>
              </a:rPr>
              <a:t>station from the outside, manic world</a:t>
            </a:r>
            <a:r>
              <a:rPr lang="en-GB" sz="1400" dirty="0"/>
              <a:t>. </a:t>
            </a:r>
          </a:p>
          <a:p>
            <a:pPr marL="0" indent="0"/>
            <a:r>
              <a:rPr lang="en-GB" sz="1400" dirty="0"/>
              <a:t>Each person is filled with a different emotion – some are happy, some are worried. </a:t>
            </a:r>
          </a:p>
          <a:p>
            <a:pPr marL="0" indent="0"/>
            <a:r>
              <a:rPr lang="en-GB" sz="1400" dirty="0"/>
              <a:t>The lone black figure at the entrance to the station is holding onto a </a:t>
            </a:r>
            <a:r>
              <a:rPr lang="en-GB" sz="1400" dirty="0">
                <a:solidFill>
                  <a:srgbClr val="2F71AC"/>
                </a:solidFill>
              </a:rPr>
              <a:t>briefcase</a:t>
            </a:r>
            <a:r>
              <a:rPr lang="en-GB" sz="1400" dirty="0"/>
              <a:t> which is packed full of stressful tasks for the day. </a:t>
            </a:r>
            <a:r>
              <a:rPr lang="en-GB" sz="1400" dirty="0">
                <a:solidFill>
                  <a:srgbClr val="4B9646"/>
                </a:solidFill>
              </a:rPr>
              <a:t>Opposite him is a family of 4</a:t>
            </a:r>
            <a:r>
              <a:rPr lang="en-GB" sz="1400" dirty="0">
                <a:solidFill>
                  <a:srgbClr val="C84B32"/>
                </a:solidFill>
              </a:rPr>
              <a:t>,</a:t>
            </a:r>
            <a:r>
              <a:rPr lang="en-GB" sz="1400" dirty="0"/>
              <a:t> </a:t>
            </a:r>
            <a:r>
              <a:rPr lang="en-GB" sz="1400" dirty="0">
                <a:solidFill>
                  <a:srgbClr val="4B9646"/>
                </a:solidFill>
              </a:rPr>
              <a:t>with two children </a:t>
            </a:r>
            <a:r>
              <a:rPr lang="en-GB" sz="1400" dirty="0">
                <a:solidFill>
                  <a:srgbClr val="C84B32"/>
                </a:solidFill>
              </a:rPr>
              <a:t>–</a:t>
            </a:r>
            <a:r>
              <a:rPr lang="en-GB" sz="1400" dirty="0"/>
              <a:t> </a:t>
            </a:r>
            <a:r>
              <a:rPr lang="en-GB" sz="1400" dirty="0">
                <a:solidFill>
                  <a:srgbClr val="4B9646"/>
                </a:solidFill>
              </a:rPr>
              <a:t>one purposefully making the other cry</a:t>
            </a:r>
            <a:r>
              <a:rPr lang="en-GB" sz="1400" dirty="0"/>
              <a:t>. </a:t>
            </a:r>
            <a:r>
              <a:rPr lang="en-GB" sz="1400" dirty="0">
                <a:solidFill>
                  <a:srgbClr val="4B9646"/>
                </a:solidFill>
              </a:rPr>
              <a:t>A gigantic clock </a:t>
            </a:r>
            <a:r>
              <a:rPr lang="en-GB" sz="1400" dirty="0">
                <a:solidFill>
                  <a:srgbClr val="C84B32"/>
                </a:solidFill>
              </a:rPr>
              <a:t>–</a:t>
            </a:r>
            <a:r>
              <a:rPr lang="en-GB" sz="1400" dirty="0"/>
              <a:t> </a:t>
            </a:r>
            <a:r>
              <a:rPr lang="en-GB" sz="1400" dirty="0">
                <a:solidFill>
                  <a:srgbClr val="4B9646"/>
                </a:solidFill>
              </a:rPr>
              <a:t>ticking, angrily </a:t>
            </a:r>
            <a:r>
              <a:rPr lang="en-GB" sz="1400" dirty="0">
                <a:solidFill>
                  <a:srgbClr val="C84B32"/>
                </a:solidFill>
              </a:rPr>
              <a:t>–</a:t>
            </a:r>
            <a:r>
              <a:rPr lang="en-GB" sz="1400" dirty="0"/>
              <a:t> </a:t>
            </a:r>
            <a:r>
              <a:rPr lang="en-GB" sz="1400" dirty="0">
                <a:solidFill>
                  <a:srgbClr val="4B9646"/>
                </a:solidFill>
              </a:rPr>
              <a:t>hangs from above, catching everyone’s attention</a:t>
            </a:r>
            <a:r>
              <a:rPr lang="en-GB" sz="1400" dirty="0"/>
              <a:t>.  And underneath it are bunches of station workers. At the very back are the </a:t>
            </a:r>
            <a:r>
              <a:rPr lang="en-GB" sz="1400" dirty="0">
                <a:solidFill>
                  <a:srgbClr val="2F71AC"/>
                </a:solidFill>
              </a:rPr>
              <a:t>impressive marble </a:t>
            </a:r>
            <a:r>
              <a:rPr lang="en-GB" sz="1400" dirty="0"/>
              <a:t>station steps, who wait for the station master and his staff. Every person imaginable lies in this station</a:t>
            </a:r>
            <a:r>
              <a:rPr lang="en-GB" sz="1400" dirty="0">
                <a:solidFill>
                  <a:srgbClr val="C84B32"/>
                </a:solidFill>
              </a:rPr>
              <a:t>!</a:t>
            </a:r>
            <a:r>
              <a:rPr lang="en-GB" sz="1400" dirty="0"/>
              <a:t> </a:t>
            </a:r>
          </a:p>
          <a:p>
            <a:pPr marL="0" indent="0"/>
            <a:r>
              <a:rPr lang="en-GB" sz="1400" dirty="0"/>
              <a:t>I can imagine the people and station staff arguing over prices and how this creates a tense atmosphere.</a:t>
            </a:r>
          </a:p>
          <a:p>
            <a:pPr marL="0" indent="0"/>
            <a:r>
              <a:rPr lang="en-GB" sz="1400" dirty="0"/>
              <a:t>However, this station is only filled with people making short journeys. </a:t>
            </a:r>
            <a:r>
              <a:rPr lang="en-GB" sz="1400" dirty="0">
                <a:solidFill>
                  <a:srgbClr val="4B9646"/>
                </a:solidFill>
              </a:rPr>
              <a:t>One day, could this be gone</a:t>
            </a:r>
            <a:r>
              <a:rPr lang="en-GB" sz="1400" dirty="0">
                <a:solidFill>
                  <a:srgbClr val="C84B32"/>
                </a:solidFill>
              </a:rPr>
              <a:t>?</a:t>
            </a:r>
            <a:r>
              <a:rPr lang="en-GB" sz="1400" dirty="0"/>
              <a:t>  </a:t>
            </a:r>
            <a:r>
              <a:rPr lang="en-GB" sz="1400" dirty="0">
                <a:solidFill>
                  <a:srgbClr val="4B9646"/>
                </a:solidFill>
              </a:rPr>
              <a:t>Could this small world, full of light, slowly disappear</a:t>
            </a:r>
            <a:r>
              <a:rPr lang="en-GB" sz="1400" dirty="0">
                <a:solidFill>
                  <a:srgbClr val="C84B32"/>
                </a:solidFill>
              </a:rPr>
              <a:t>…? </a:t>
            </a:r>
          </a:p>
          <a:p>
            <a:pPr marL="0" indent="0"/>
            <a:endParaRPr lang="en-GB" sz="1400"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Example response</a:t>
            </a:r>
          </a:p>
        </p:txBody>
      </p:sp>
      <p:sp>
        <p:nvSpPr>
          <p:cNvPr id="7" name="Content Placeholder 2">
            <a:extLst>
              <a:ext uri="{FF2B5EF4-FFF2-40B4-BE49-F238E27FC236}">
                <a16:creationId xmlns:a16="http://schemas.microsoft.com/office/drawing/2014/main" id="{2FCE363E-9756-48D3-946F-7319E41A6794}"/>
              </a:ext>
            </a:extLst>
          </p:cNvPr>
          <p:cNvSpPr txBox="1">
            <a:spLocks/>
          </p:cNvSpPr>
          <p:nvPr/>
        </p:nvSpPr>
        <p:spPr>
          <a:xfrm>
            <a:off x="1503589" y="6011507"/>
            <a:ext cx="8993080" cy="45720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7000"/>
              </a:lnSpc>
              <a:spcAft>
                <a:spcPts val="800"/>
              </a:spcAft>
              <a:buNone/>
            </a:pPr>
            <a:r>
              <a:rPr lang="en-GB" sz="1800" b="1" dirty="0">
                <a:solidFill>
                  <a:srgbClr val="2F71AC"/>
                </a:solidFill>
                <a:latin typeface="Calibri" panose="020F0502020204030204" pitchFamily="34" charset="0"/>
                <a:ea typeface="DengXian" panose="02010600030101010101" pitchFamily="2" charset="-122"/>
                <a:cs typeface="Arial" panose="020B0604020202020204" pitchFamily="34" charset="0"/>
              </a:rPr>
              <a:t>Range of vocabulary</a:t>
            </a:r>
            <a:r>
              <a:rPr lang="en-GB" sz="1800" b="1" dirty="0">
                <a:solidFill>
                  <a:srgbClr val="0070C0"/>
                </a:solidFill>
                <a:latin typeface="Calibri" panose="020F0502020204030204" pitchFamily="34" charset="0"/>
                <a:ea typeface="DengXian" panose="02010600030101010101" pitchFamily="2" charset="-122"/>
                <a:cs typeface="Arial" panose="020B0604020202020204" pitchFamily="34" charset="0"/>
              </a:rPr>
              <a:t>		</a:t>
            </a:r>
            <a:r>
              <a:rPr lang="en-GB" sz="1800" b="1" dirty="0">
                <a:solidFill>
                  <a:srgbClr val="4B9646"/>
                </a:solidFill>
                <a:latin typeface="Calibri" panose="020F0502020204030204" pitchFamily="34" charset="0"/>
                <a:ea typeface="DengXian" panose="02010600030101010101" pitchFamily="2" charset="-122"/>
                <a:cs typeface="Arial" panose="020B0604020202020204" pitchFamily="34" charset="0"/>
              </a:rPr>
              <a:t>Range of sentence types/structures	</a:t>
            </a:r>
            <a:r>
              <a:rPr lang="en-GB" sz="1800" b="1" dirty="0">
                <a:solidFill>
                  <a:srgbClr val="00B050"/>
                </a:solidFill>
                <a:latin typeface="Calibri" panose="020F0502020204030204" pitchFamily="34" charset="0"/>
                <a:ea typeface="DengXian" panose="02010600030101010101" pitchFamily="2" charset="-122"/>
                <a:cs typeface="Arial" panose="020B0604020202020204" pitchFamily="34" charset="0"/>
              </a:rPr>
              <a:t>	</a:t>
            </a:r>
            <a:r>
              <a:rPr lang="en-GB" sz="1800" b="1" dirty="0">
                <a:solidFill>
                  <a:srgbClr val="C84B32"/>
                </a:solidFill>
                <a:latin typeface="Calibri" panose="020F0502020204030204" pitchFamily="34" charset="0"/>
                <a:ea typeface="DengXian" panose="02010600030101010101" pitchFamily="2" charset="-122"/>
                <a:cs typeface="Arial" panose="020B0604020202020204" pitchFamily="34" charset="0"/>
              </a:rPr>
              <a:t>Range of punctuation</a:t>
            </a:r>
            <a:endParaRPr lang="en-GB" sz="1800" dirty="0">
              <a:solidFill>
                <a:srgbClr val="C84B32"/>
              </a:solidFill>
              <a:latin typeface="Calibri" panose="020F050202020403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397068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Presentation1" id="{62B95702-E385-442B-A1F9-D2C628D57B79}" vid="{2599DA67-F733-4092-B3D6-1A9820DFAA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6320D1C68B4F43B5A86689589D067E" ma:contentTypeVersion="15" ma:contentTypeDescription="Create a new document." ma:contentTypeScope="" ma:versionID="529a9e32940b36d94bca2b6e41308ea6">
  <xsd:schema xmlns:xsd="http://www.w3.org/2001/XMLSchema" xmlns:xs="http://www.w3.org/2001/XMLSchema" xmlns:p="http://schemas.microsoft.com/office/2006/metadata/properties" xmlns:ns2="265c0df5-136a-41bb-92cd-7c79a8fc9f0f" xmlns:ns3="fb324622-f699-4554-947b-fc3b62442067" targetNamespace="http://schemas.microsoft.com/office/2006/metadata/properties" ma:root="true" ma:fieldsID="4ab79e51aec7933574eb96c3c534ade7" ns2:_="" ns3:_="">
    <xsd:import namespace="265c0df5-136a-41bb-92cd-7c79a8fc9f0f"/>
    <xsd:import namespace="fb324622-f699-4554-947b-fc3b624420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5c0df5-136a-41bb-92cd-7c79a8fc9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37d0e10-b593-4b08-babc-cd47853d0cc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324622-f699-4554-947b-fc3b624420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87bcb914-123b-4c93-8853-2649d749040a}" ma:internalName="TaxCatchAll" ma:showField="CatchAllData" ma:web="fb324622-f699-4554-947b-fc3b624420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b324622-f699-4554-947b-fc3b62442067" xsi:nil="true"/>
    <lcf76f155ced4ddcb4097134ff3c332f xmlns="265c0df5-136a-41bb-92cd-7c79a8fc9f0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DDBE683-C2EF-40B5-81F5-2AF5286BF483}"/>
</file>

<file path=customXml/itemProps2.xml><?xml version="1.0" encoding="utf-8"?>
<ds:datastoreItem xmlns:ds="http://schemas.openxmlformats.org/officeDocument/2006/customXml" ds:itemID="{1CA6E0FB-7BCB-4D16-85ED-B5E4D4C6AE68}"/>
</file>

<file path=customXml/itemProps3.xml><?xml version="1.0" encoding="utf-8"?>
<ds:datastoreItem xmlns:ds="http://schemas.openxmlformats.org/officeDocument/2006/customXml" ds:itemID="{4D828249-2DDA-4569-BF79-01C8BE53439A}"/>
</file>

<file path=docProps/app.xml><?xml version="1.0" encoding="utf-8"?>
<Properties xmlns="http://schemas.openxmlformats.org/officeDocument/2006/extended-properties" xmlns:vt="http://schemas.openxmlformats.org/officeDocument/2006/docPropsVTypes">
  <Template>AQA_Corporate PPT Copyright 2023 Template_v03</Template>
  <TotalTime>0</TotalTime>
  <Words>2803</Words>
  <Application>Microsoft Office PowerPoint</Application>
  <PresentationFormat>Widescreen</PresentationFormat>
  <Paragraphs>219</Paragraphs>
  <Slides>28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DengXian</vt:lpstr>
      <vt:lpstr>AQA Chevin Pro Light</vt:lpstr>
      <vt:lpstr>Arial</vt:lpstr>
      <vt:lpstr>Calibri</vt:lpstr>
      <vt:lpstr>Source Sans Pro</vt:lpstr>
      <vt:lpstr>Source Sans Pro Black</vt:lpstr>
      <vt:lpstr>Source Sans Pro Semibold</vt:lpstr>
      <vt:lpstr>Times New Roman</vt:lpstr>
      <vt:lpstr>AQA Corporate</vt:lpstr>
      <vt:lpstr>Spotlight on GCSE English Language Paper 1, Question 5</vt:lpstr>
      <vt:lpstr>Task – complete this in your exercise books</vt:lpstr>
      <vt:lpstr>Learning objectives</vt:lpstr>
      <vt:lpstr>Question 5 – a recap</vt:lpstr>
      <vt:lpstr>Task</vt:lpstr>
      <vt:lpstr>Features to include in descriptive/narrative writing</vt:lpstr>
      <vt:lpstr>Example response</vt:lpstr>
      <vt:lpstr>Task</vt:lpstr>
      <vt:lpstr>Example response</vt:lpstr>
      <vt:lpstr>Task</vt:lpstr>
      <vt:lpstr>Planning for a descriptive task: zooming in</vt:lpstr>
      <vt:lpstr>Planning for a descriptive task: zooming in</vt:lpstr>
      <vt:lpstr>Zooming in</vt:lpstr>
      <vt:lpstr>Zooming in</vt:lpstr>
      <vt:lpstr>Zooming in</vt:lpstr>
      <vt:lpstr>Zooming in</vt:lpstr>
      <vt:lpstr>Planning for a narrative task </vt:lpstr>
      <vt:lpstr>The story mountain</vt:lpstr>
      <vt:lpstr>Example story mountain</vt:lpstr>
      <vt:lpstr>Write a story</vt:lpstr>
      <vt:lpstr>Write a story</vt:lpstr>
      <vt:lpstr>Example response</vt:lpstr>
      <vt:lpstr>Example response</vt:lpstr>
      <vt:lpstr>Prompts</vt:lpstr>
      <vt:lpstr>Paper 1 Question 5</vt:lpstr>
      <vt:lpstr>What went well? Choose two relevant comments</vt:lpstr>
      <vt:lpstr>What can I improve? Choose one relevant comment</vt:lpstr>
      <vt:lpstr>Top tips</vt:lpstr>
    </vt:vector>
  </TitlesOfParts>
  <Company>AQA Education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Marshall, Katie</dc:creator>
  <cp:lastModifiedBy>Plooy, Darryl Du</cp:lastModifiedBy>
  <cp:revision>61</cp:revision>
  <cp:lastPrinted>2017-02-06T11:47:27Z</cp:lastPrinted>
  <dcterms:created xsi:type="dcterms:W3CDTF">2017-07-10T11:13:35Z</dcterms:created>
  <dcterms:modified xsi:type="dcterms:W3CDTF">2023-10-10T12:40:57Z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0x010100346320D1C68B4F43B5A86689589D067E</vt:lpwstr>
  </property>
</Properties>
</file>